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9" r:id="rId3"/>
    <p:sldMasterId id="2147483673" r:id="rId4"/>
  </p:sldMasterIdLst>
  <p:notesMasterIdLst>
    <p:notesMasterId r:id="rId47"/>
  </p:notesMasterIdLst>
  <p:handoutMasterIdLst>
    <p:handoutMasterId r:id="rId48"/>
  </p:handoutMasterIdLst>
  <p:sldIdLst>
    <p:sldId id="256" r:id="rId5"/>
    <p:sldId id="258" r:id="rId6"/>
    <p:sldId id="257" r:id="rId7"/>
    <p:sldId id="266" r:id="rId8"/>
    <p:sldId id="265" r:id="rId9"/>
    <p:sldId id="264" r:id="rId10"/>
    <p:sldId id="261" r:id="rId11"/>
    <p:sldId id="263" r:id="rId12"/>
    <p:sldId id="262" r:id="rId13"/>
    <p:sldId id="271" r:id="rId14"/>
    <p:sldId id="270" r:id="rId15"/>
    <p:sldId id="269" r:id="rId16"/>
    <p:sldId id="268" r:id="rId17"/>
    <p:sldId id="267" r:id="rId18"/>
    <p:sldId id="260" r:id="rId19"/>
    <p:sldId id="274" r:id="rId20"/>
    <p:sldId id="273" r:id="rId21"/>
    <p:sldId id="272" r:id="rId22"/>
    <p:sldId id="276" r:id="rId23"/>
    <p:sldId id="283" r:id="rId24"/>
    <p:sldId id="285" r:id="rId25"/>
    <p:sldId id="281" r:id="rId26"/>
    <p:sldId id="275" r:id="rId27"/>
    <p:sldId id="284" r:id="rId28"/>
    <p:sldId id="287" r:id="rId29"/>
    <p:sldId id="286" r:id="rId30"/>
    <p:sldId id="289" r:id="rId31"/>
    <p:sldId id="282" r:id="rId32"/>
    <p:sldId id="290" r:id="rId33"/>
    <p:sldId id="291" r:id="rId34"/>
    <p:sldId id="292" r:id="rId35"/>
    <p:sldId id="293" r:id="rId36"/>
    <p:sldId id="294" r:id="rId37"/>
    <p:sldId id="277" r:id="rId38"/>
    <p:sldId id="295" r:id="rId39"/>
    <p:sldId id="296" r:id="rId40"/>
    <p:sldId id="297" r:id="rId41"/>
    <p:sldId id="298" r:id="rId42"/>
    <p:sldId id="299" r:id="rId43"/>
    <p:sldId id="301" r:id="rId44"/>
    <p:sldId id="302" r:id="rId45"/>
    <p:sldId id="300"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A38F022-68F6-45B3-9C78-FAF6D17EB0D1}">
          <p14:sldIdLst>
            <p14:sldId id="256"/>
            <p14:sldId id="258"/>
            <p14:sldId id="257"/>
            <p14:sldId id="266"/>
            <p14:sldId id="265"/>
            <p14:sldId id="264"/>
            <p14:sldId id="261"/>
            <p14:sldId id="263"/>
            <p14:sldId id="262"/>
            <p14:sldId id="271"/>
            <p14:sldId id="270"/>
            <p14:sldId id="269"/>
            <p14:sldId id="268"/>
            <p14:sldId id="267"/>
            <p14:sldId id="260"/>
            <p14:sldId id="274"/>
            <p14:sldId id="273"/>
            <p14:sldId id="272"/>
            <p14:sldId id="276"/>
            <p14:sldId id="283"/>
            <p14:sldId id="285"/>
            <p14:sldId id="281"/>
            <p14:sldId id="275"/>
            <p14:sldId id="284"/>
            <p14:sldId id="287"/>
            <p14:sldId id="286"/>
            <p14:sldId id="289"/>
            <p14:sldId id="282"/>
            <p14:sldId id="290"/>
            <p14:sldId id="291"/>
            <p14:sldId id="292"/>
            <p14:sldId id="293"/>
            <p14:sldId id="294"/>
            <p14:sldId id="277"/>
            <p14:sldId id="295"/>
            <p14:sldId id="296"/>
            <p14:sldId id="297"/>
            <p14:sldId id="298"/>
            <p14:sldId id="299"/>
            <p14:sldId id="301"/>
            <p14:sldId id="302"/>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1" autoAdjust="0"/>
    <p:restoredTop sz="94618" autoAdjust="0"/>
  </p:normalViewPr>
  <p:slideViewPr>
    <p:cSldViewPr>
      <p:cViewPr varScale="1">
        <p:scale>
          <a:sx n="103" d="100"/>
          <a:sy n="103" d="100"/>
        </p:scale>
        <p:origin x="168"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17284-D508-4DE1-A7C1-6C711B47D9FD}" type="doc">
      <dgm:prSet loTypeId="urn:microsoft.com/office/officeart/2005/8/layout/cycle1" loCatId="cycle" qsTypeId="urn:microsoft.com/office/officeart/2005/8/quickstyle/simple1" qsCatId="simple" csTypeId="urn:microsoft.com/office/officeart/2005/8/colors/accent1_2" csCatId="accent1" phldr="1"/>
      <dgm:spPr/>
    </dgm:pt>
    <dgm:pt modelId="{6CE35792-36F8-44EB-8D12-265008D238A2}">
      <dgm:prSet/>
      <dgm:spPr/>
      <dgm:t>
        <a:bodyPr/>
        <a:lstStyle/>
        <a:p>
          <a:pPr marR="0" algn="ctr" rtl="0"/>
          <a:r>
            <a:rPr lang="en-US" baseline="0" smtClean="0">
              <a:solidFill>
                <a:srgbClr val="000000"/>
              </a:solidFill>
              <a:latin typeface="Arial"/>
            </a:rPr>
            <a:t>Reconciliation</a:t>
          </a:r>
          <a:endParaRPr lang="en-US" smtClean="0"/>
        </a:p>
      </dgm:t>
    </dgm:pt>
    <dgm:pt modelId="{C29559D0-334F-4716-88AB-4AEBC082907F}" type="parTrans" cxnId="{8FAC1AD2-06E6-4A5B-B946-C6153687546E}">
      <dgm:prSet/>
      <dgm:spPr/>
      <dgm:t>
        <a:bodyPr/>
        <a:lstStyle/>
        <a:p>
          <a:pPr algn="ctr"/>
          <a:endParaRPr lang="en-US"/>
        </a:p>
      </dgm:t>
    </dgm:pt>
    <dgm:pt modelId="{E295DD55-91BC-4127-BC5B-5A474360D558}" type="sibTrans" cxnId="{8FAC1AD2-06E6-4A5B-B946-C6153687546E}">
      <dgm:prSet/>
      <dgm:spPr/>
      <dgm:t>
        <a:bodyPr/>
        <a:lstStyle/>
        <a:p>
          <a:pPr algn="ctr"/>
          <a:endParaRPr lang="en-US"/>
        </a:p>
      </dgm:t>
    </dgm:pt>
    <dgm:pt modelId="{D50913D0-2FD8-48CE-AB6F-57C73394C3A8}">
      <dgm:prSet/>
      <dgm:spPr/>
      <dgm:t>
        <a:bodyPr/>
        <a:lstStyle/>
        <a:p>
          <a:pPr marR="0" algn="ctr" rtl="0"/>
          <a:r>
            <a:rPr lang="en-US" baseline="0" smtClean="0">
              <a:solidFill>
                <a:srgbClr val="000000"/>
              </a:solidFill>
              <a:latin typeface="Arial"/>
            </a:rPr>
            <a:t>Tension Building</a:t>
          </a:r>
          <a:endParaRPr lang="en-US" smtClean="0"/>
        </a:p>
      </dgm:t>
    </dgm:pt>
    <dgm:pt modelId="{E0055D97-5EE5-4FCA-BEEC-AAF3F799F1CF}" type="parTrans" cxnId="{F910983B-9A14-474E-AAA7-2E59F633CBEA}">
      <dgm:prSet/>
      <dgm:spPr/>
      <dgm:t>
        <a:bodyPr/>
        <a:lstStyle/>
        <a:p>
          <a:pPr algn="ctr"/>
          <a:endParaRPr lang="en-US"/>
        </a:p>
      </dgm:t>
    </dgm:pt>
    <dgm:pt modelId="{81B7EEDC-C573-4726-8A07-D561C94E93A8}" type="sibTrans" cxnId="{F910983B-9A14-474E-AAA7-2E59F633CBEA}">
      <dgm:prSet/>
      <dgm:spPr/>
      <dgm:t>
        <a:bodyPr/>
        <a:lstStyle/>
        <a:p>
          <a:pPr algn="ctr"/>
          <a:endParaRPr lang="en-US"/>
        </a:p>
      </dgm:t>
    </dgm:pt>
    <dgm:pt modelId="{DE915634-2B9B-4567-BCC2-CD43C299CF8D}">
      <dgm:prSet/>
      <dgm:spPr/>
      <dgm:t>
        <a:bodyPr/>
        <a:lstStyle/>
        <a:p>
          <a:pPr marR="0" algn="ctr" rtl="0"/>
          <a:r>
            <a:rPr lang="en-US" baseline="0" smtClean="0">
              <a:solidFill>
                <a:srgbClr val="000000"/>
              </a:solidFill>
              <a:latin typeface="Arial"/>
            </a:rPr>
            <a:t>Physical</a:t>
          </a:r>
        </a:p>
        <a:p>
          <a:pPr marR="0" algn="ctr" rtl="0"/>
          <a:r>
            <a:rPr lang="en-US" baseline="0" smtClean="0">
              <a:solidFill>
                <a:srgbClr val="000000"/>
              </a:solidFill>
              <a:latin typeface="Arial"/>
            </a:rPr>
            <a:t>Violence</a:t>
          </a:r>
          <a:endParaRPr lang="en-US" smtClean="0"/>
        </a:p>
      </dgm:t>
    </dgm:pt>
    <dgm:pt modelId="{34318568-98D1-43C1-9B14-3B5B0A9AB9D6}" type="parTrans" cxnId="{25CC2B48-C301-4C60-A963-04F0F8BB7283}">
      <dgm:prSet/>
      <dgm:spPr/>
      <dgm:t>
        <a:bodyPr/>
        <a:lstStyle/>
        <a:p>
          <a:pPr algn="ctr"/>
          <a:endParaRPr lang="en-US"/>
        </a:p>
      </dgm:t>
    </dgm:pt>
    <dgm:pt modelId="{2055442F-3A00-4418-AA0B-A8A6A20A4B82}" type="sibTrans" cxnId="{25CC2B48-C301-4C60-A963-04F0F8BB7283}">
      <dgm:prSet/>
      <dgm:spPr/>
      <dgm:t>
        <a:bodyPr/>
        <a:lstStyle/>
        <a:p>
          <a:pPr algn="ctr"/>
          <a:endParaRPr lang="en-US"/>
        </a:p>
      </dgm:t>
    </dgm:pt>
    <dgm:pt modelId="{D23C0034-B4C1-4A7E-8A55-6EFA95DF0C50}" type="pres">
      <dgm:prSet presAssocID="{8A217284-D508-4DE1-A7C1-6C711B47D9FD}" presName="cycle" presStyleCnt="0">
        <dgm:presLayoutVars>
          <dgm:dir/>
          <dgm:resizeHandles val="exact"/>
        </dgm:presLayoutVars>
      </dgm:prSet>
      <dgm:spPr/>
    </dgm:pt>
    <dgm:pt modelId="{4A6C775C-662E-4356-83AC-220DCEDE4095}" type="pres">
      <dgm:prSet presAssocID="{6CE35792-36F8-44EB-8D12-265008D238A2}" presName="dummy" presStyleCnt="0"/>
      <dgm:spPr/>
    </dgm:pt>
    <dgm:pt modelId="{8496557E-7766-4796-9F99-98896BEDE27F}" type="pres">
      <dgm:prSet presAssocID="{6CE35792-36F8-44EB-8D12-265008D238A2}" presName="node" presStyleLbl="revTx" presStyleIdx="0" presStyleCnt="3">
        <dgm:presLayoutVars>
          <dgm:bulletEnabled val="1"/>
        </dgm:presLayoutVars>
      </dgm:prSet>
      <dgm:spPr/>
      <dgm:t>
        <a:bodyPr/>
        <a:lstStyle/>
        <a:p>
          <a:endParaRPr lang="en-US"/>
        </a:p>
      </dgm:t>
    </dgm:pt>
    <dgm:pt modelId="{685C4E63-7370-4D13-A7AF-7D182B024F6D}" type="pres">
      <dgm:prSet presAssocID="{E295DD55-91BC-4127-BC5B-5A474360D558}" presName="sibTrans" presStyleLbl="node1" presStyleIdx="0" presStyleCnt="3"/>
      <dgm:spPr/>
      <dgm:t>
        <a:bodyPr/>
        <a:lstStyle/>
        <a:p>
          <a:endParaRPr lang="en-US"/>
        </a:p>
      </dgm:t>
    </dgm:pt>
    <dgm:pt modelId="{303B68DA-1BB2-4887-82B7-E8D5099A050B}" type="pres">
      <dgm:prSet presAssocID="{D50913D0-2FD8-48CE-AB6F-57C73394C3A8}" presName="dummy" presStyleCnt="0"/>
      <dgm:spPr/>
    </dgm:pt>
    <dgm:pt modelId="{A12C3E71-7472-428A-B190-ADED7F482FAF}" type="pres">
      <dgm:prSet presAssocID="{D50913D0-2FD8-48CE-AB6F-57C73394C3A8}" presName="node" presStyleLbl="revTx" presStyleIdx="1" presStyleCnt="3">
        <dgm:presLayoutVars>
          <dgm:bulletEnabled val="1"/>
        </dgm:presLayoutVars>
      </dgm:prSet>
      <dgm:spPr/>
      <dgm:t>
        <a:bodyPr/>
        <a:lstStyle/>
        <a:p>
          <a:endParaRPr lang="en-US"/>
        </a:p>
      </dgm:t>
    </dgm:pt>
    <dgm:pt modelId="{2DC4D083-55A1-4FA7-9228-4F578BFDAC53}" type="pres">
      <dgm:prSet presAssocID="{81B7EEDC-C573-4726-8A07-D561C94E93A8}" presName="sibTrans" presStyleLbl="node1" presStyleIdx="1" presStyleCnt="3"/>
      <dgm:spPr/>
      <dgm:t>
        <a:bodyPr/>
        <a:lstStyle/>
        <a:p>
          <a:endParaRPr lang="en-US"/>
        </a:p>
      </dgm:t>
    </dgm:pt>
    <dgm:pt modelId="{5F97C45F-DB90-4921-8464-2E48779AA182}" type="pres">
      <dgm:prSet presAssocID="{DE915634-2B9B-4567-BCC2-CD43C299CF8D}" presName="dummy" presStyleCnt="0"/>
      <dgm:spPr/>
    </dgm:pt>
    <dgm:pt modelId="{487C3CBA-D66E-4167-B070-790929481F5D}" type="pres">
      <dgm:prSet presAssocID="{DE915634-2B9B-4567-BCC2-CD43C299CF8D}" presName="node" presStyleLbl="revTx" presStyleIdx="2" presStyleCnt="3">
        <dgm:presLayoutVars>
          <dgm:bulletEnabled val="1"/>
        </dgm:presLayoutVars>
      </dgm:prSet>
      <dgm:spPr/>
      <dgm:t>
        <a:bodyPr/>
        <a:lstStyle/>
        <a:p>
          <a:endParaRPr lang="en-US"/>
        </a:p>
      </dgm:t>
    </dgm:pt>
    <dgm:pt modelId="{89FF729E-F5C2-4E99-8608-8D38F12043C8}" type="pres">
      <dgm:prSet presAssocID="{2055442F-3A00-4418-AA0B-A8A6A20A4B82}" presName="sibTrans" presStyleLbl="node1" presStyleIdx="2" presStyleCnt="3"/>
      <dgm:spPr/>
      <dgm:t>
        <a:bodyPr/>
        <a:lstStyle/>
        <a:p>
          <a:endParaRPr lang="en-US"/>
        </a:p>
      </dgm:t>
    </dgm:pt>
  </dgm:ptLst>
  <dgm:cxnLst>
    <dgm:cxn modelId="{8FAC1AD2-06E6-4A5B-B946-C6153687546E}" srcId="{8A217284-D508-4DE1-A7C1-6C711B47D9FD}" destId="{6CE35792-36F8-44EB-8D12-265008D238A2}" srcOrd="0" destOrd="0" parTransId="{C29559D0-334F-4716-88AB-4AEBC082907F}" sibTransId="{E295DD55-91BC-4127-BC5B-5A474360D558}"/>
    <dgm:cxn modelId="{CDCAF8D9-6451-449F-BDCC-2AB77A8EA8B0}" type="presOf" srcId="{DE915634-2B9B-4567-BCC2-CD43C299CF8D}" destId="{487C3CBA-D66E-4167-B070-790929481F5D}" srcOrd="0" destOrd="0" presId="urn:microsoft.com/office/officeart/2005/8/layout/cycle1"/>
    <dgm:cxn modelId="{287732D8-BB94-4AD1-9A3A-4D7011A9CF36}" type="presOf" srcId="{8A217284-D508-4DE1-A7C1-6C711B47D9FD}" destId="{D23C0034-B4C1-4A7E-8A55-6EFA95DF0C50}" srcOrd="0" destOrd="0" presId="urn:microsoft.com/office/officeart/2005/8/layout/cycle1"/>
    <dgm:cxn modelId="{BE8F709B-3A37-4F9A-9576-3AD5592FE650}" type="presOf" srcId="{81B7EEDC-C573-4726-8A07-D561C94E93A8}" destId="{2DC4D083-55A1-4FA7-9228-4F578BFDAC53}" srcOrd="0" destOrd="0" presId="urn:microsoft.com/office/officeart/2005/8/layout/cycle1"/>
    <dgm:cxn modelId="{F910983B-9A14-474E-AAA7-2E59F633CBEA}" srcId="{8A217284-D508-4DE1-A7C1-6C711B47D9FD}" destId="{D50913D0-2FD8-48CE-AB6F-57C73394C3A8}" srcOrd="1" destOrd="0" parTransId="{E0055D97-5EE5-4FCA-BEEC-AAF3F799F1CF}" sibTransId="{81B7EEDC-C573-4726-8A07-D561C94E93A8}"/>
    <dgm:cxn modelId="{5ACA15C4-330F-4199-983C-752E7E6355DF}" type="presOf" srcId="{6CE35792-36F8-44EB-8D12-265008D238A2}" destId="{8496557E-7766-4796-9F99-98896BEDE27F}" srcOrd="0" destOrd="0" presId="urn:microsoft.com/office/officeart/2005/8/layout/cycle1"/>
    <dgm:cxn modelId="{A39E29B5-983F-40BA-A1B4-BD925FC2244F}" type="presOf" srcId="{E295DD55-91BC-4127-BC5B-5A474360D558}" destId="{685C4E63-7370-4D13-A7AF-7D182B024F6D}" srcOrd="0" destOrd="0" presId="urn:microsoft.com/office/officeart/2005/8/layout/cycle1"/>
    <dgm:cxn modelId="{7489F72E-163E-4844-9322-B245963EA1FD}" type="presOf" srcId="{2055442F-3A00-4418-AA0B-A8A6A20A4B82}" destId="{89FF729E-F5C2-4E99-8608-8D38F12043C8}" srcOrd="0" destOrd="0" presId="urn:microsoft.com/office/officeart/2005/8/layout/cycle1"/>
    <dgm:cxn modelId="{25CC2B48-C301-4C60-A963-04F0F8BB7283}" srcId="{8A217284-D508-4DE1-A7C1-6C711B47D9FD}" destId="{DE915634-2B9B-4567-BCC2-CD43C299CF8D}" srcOrd="2" destOrd="0" parTransId="{34318568-98D1-43C1-9B14-3B5B0A9AB9D6}" sibTransId="{2055442F-3A00-4418-AA0B-A8A6A20A4B82}"/>
    <dgm:cxn modelId="{F498C814-6D32-46DE-A2CC-AFAAF44D4CE6}" type="presOf" srcId="{D50913D0-2FD8-48CE-AB6F-57C73394C3A8}" destId="{A12C3E71-7472-428A-B190-ADED7F482FAF}" srcOrd="0" destOrd="0" presId="urn:microsoft.com/office/officeart/2005/8/layout/cycle1"/>
    <dgm:cxn modelId="{04EDC923-69FF-4C58-98DF-CC9C249E365A}" type="presParOf" srcId="{D23C0034-B4C1-4A7E-8A55-6EFA95DF0C50}" destId="{4A6C775C-662E-4356-83AC-220DCEDE4095}" srcOrd="0" destOrd="0" presId="urn:microsoft.com/office/officeart/2005/8/layout/cycle1"/>
    <dgm:cxn modelId="{71CBE81E-58AB-46B9-80F3-14690DF1C21F}" type="presParOf" srcId="{D23C0034-B4C1-4A7E-8A55-6EFA95DF0C50}" destId="{8496557E-7766-4796-9F99-98896BEDE27F}" srcOrd="1" destOrd="0" presId="urn:microsoft.com/office/officeart/2005/8/layout/cycle1"/>
    <dgm:cxn modelId="{409BFFC6-43BD-46DB-9664-21CFD3BF8B8B}" type="presParOf" srcId="{D23C0034-B4C1-4A7E-8A55-6EFA95DF0C50}" destId="{685C4E63-7370-4D13-A7AF-7D182B024F6D}" srcOrd="2" destOrd="0" presId="urn:microsoft.com/office/officeart/2005/8/layout/cycle1"/>
    <dgm:cxn modelId="{A65D0154-C33B-485C-B94B-24543E7B1D11}" type="presParOf" srcId="{D23C0034-B4C1-4A7E-8A55-6EFA95DF0C50}" destId="{303B68DA-1BB2-4887-82B7-E8D5099A050B}" srcOrd="3" destOrd="0" presId="urn:microsoft.com/office/officeart/2005/8/layout/cycle1"/>
    <dgm:cxn modelId="{6BC162D9-60C3-48B9-B109-0D6DD7B71112}" type="presParOf" srcId="{D23C0034-B4C1-4A7E-8A55-6EFA95DF0C50}" destId="{A12C3E71-7472-428A-B190-ADED7F482FAF}" srcOrd="4" destOrd="0" presId="urn:microsoft.com/office/officeart/2005/8/layout/cycle1"/>
    <dgm:cxn modelId="{9D1DA3F8-A9FF-43DE-8125-5FF1B3B90D3F}" type="presParOf" srcId="{D23C0034-B4C1-4A7E-8A55-6EFA95DF0C50}" destId="{2DC4D083-55A1-4FA7-9228-4F578BFDAC53}" srcOrd="5" destOrd="0" presId="urn:microsoft.com/office/officeart/2005/8/layout/cycle1"/>
    <dgm:cxn modelId="{E809E782-C962-4D34-9870-2EBBA95E7AF7}" type="presParOf" srcId="{D23C0034-B4C1-4A7E-8A55-6EFA95DF0C50}" destId="{5F97C45F-DB90-4921-8464-2E48779AA182}" srcOrd="6" destOrd="0" presId="urn:microsoft.com/office/officeart/2005/8/layout/cycle1"/>
    <dgm:cxn modelId="{21013581-E22F-4F1D-B7B4-8A9ED02B8F4A}" type="presParOf" srcId="{D23C0034-B4C1-4A7E-8A55-6EFA95DF0C50}" destId="{487C3CBA-D66E-4167-B070-790929481F5D}" srcOrd="7" destOrd="0" presId="urn:microsoft.com/office/officeart/2005/8/layout/cycle1"/>
    <dgm:cxn modelId="{4B796852-C1E2-40C3-B648-5CF4CD69C6C0}" type="presParOf" srcId="{D23C0034-B4C1-4A7E-8A55-6EFA95DF0C50}" destId="{89FF729E-F5C2-4E99-8608-8D38F12043C8}"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6557E-7766-4796-9F99-98896BEDE27F}">
      <dsp:nvSpPr>
        <dsp:cNvPr id="0" name=""/>
        <dsp:cNvSpPr/>
      </dsp:nvSpPr>
      <dsp:spPr>
        <a:xfrm>
          <a:off x="4613390" y="287692"/>
          <a:ext cx="1464691" cy="14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R="0" lvl="0" algn="ctr" defTabSz="755650" rtl="0">
            <a:lnSpc>
              <a:spcPct val="90000"/>
            </a:lnSpc>
            <a:spcBef>
              <a:spcPct val="0"/>
            </a:spcBef>
            <a:spcAft>
              <a:spcPct val="35000"/>
            </a:spcAft>
          </a:pPr>
          <a:r>
            <a:rPr lang="en-US" sz="1700" kern="1200" baseline="0" smtClean="0">
              <a:solidFill>
                <a:srgbClr val="000000"/>
              </a:solidFill>
              <a:latin typeface="Arial"/>
            </a:rPr>
            <a:t>Reconciliation</a:t>
          </a:r>
          <a:endParaRPr lang="en-US" sz="1700" kern="1200" smtClean="0"/>
        </a:p>
      </dsp:txBody>
      <dsp:txXfrm>
        <a:off x="4613390" y="287692"/>
        <a:ext cx="1464691" cy="1464691"/>
      </dsp:txXfrm>
    </dsp:sp>
    <dsp:sp modelId="{685C4E63-7370-4D13-A7AF-7D182B024F6D}">
      <dsp:nvSpPr>
        <dsp:cNvPr id="0" name=""/>
        <dsp:cNvSpPr/>
      </dsp:nvSpPr>
      <dsp:spPr>
        <a:xfrm>
          <a:off x="2384021" y="-59"/>
          <a:ext cx="3461557" cy="3461557"/>
        </a:xfrm>
        <a:prstGeom prst="circularArrow">
          <a:avLst>
            <a:gd name="adj1" fmla="val 8251"/>
            <a:gd name="adj2" fmla="val 576338"/>
            <a:gd name="adj3" fmla="val 2962843"/>
            <a:gd name="adj4" fmla="val 52401"/>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C3E71-7472-428A-B190-ADED7F482FAF}">
      <dsp:nvSpPr>
        <dsp:cNvPr id="0" name=""/>
        <dsp:cNvSpPr/>
      </dsp:nvSpPr>
      <dsp:spPr>
        <a:xfrm>
          <a:off x="3382454" y="2419736"/>
          <a:ext cx="1464691" cy="14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R="0" lvl="0" algn="ctr" defTabSz="755650" rtl="0">
            <a:lnSpc>
              <a:spcPct val="90000"/>
            </a:lnSpc>
            <a:spcBef>
              <a:spcPct val="0"/>
            </a:spcBef>
            <a:spcAft>
              <a:spcPct val="35000"/>
            </a:spcAft>
          </a:pPr>
          <a:r>
            <a:rPr lang="en-US" sz="1700" kern="1200" baseline="0" smtClean="0">
              <a:solidFill>
                <a:srgbClr val="000000"/>
              </a:solidFill>
              <a:latin typeface="Arial"/>
            </a:rPr>
            <a:t>Tension Building</a:t>
          </a:r>
          <a:endParaRPr lang="en-US" sz="1700" kern="1200" smtClean="0"/>
        </a:p>
      </dsp:txBody>
      <dsp:txXfrm>
        <a:off x="3382454" y="2419736"/>
        <a:ext cx="1464691" cy="1464691"/>
      </dsp:txXfrm>
    </dsp:sp>
    <dsp:sp modelId="{2DC4D083-55A1-4FA7-9228-4F578BFDAC53}">
      <dsp:nvSpPr>
        <dsp:cNvPr id="0" name=""/>
        <dsp:cNvSpPr/>
      </dsp:nvSpPr>
      <dsp:spPr>
        <a:xfrm>
          <a:off x="2384021" y="-59"/>
          <a:ext cx="3461557" cy="3461557"/>
        </a:xfrm>
        <a:prstGeom prst="circularArrow">
          <a:avLst>
            <a:gd name="adj1" fmla="val 8251"/>
            <a:gd name="adj2" fmla="val 576338"/>
            <a:gd name="adj3" fmla="val 10171261"/>
            <a:gd name="adj4" fmla="val 7260818"/>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C3CBA-D66E-4167-B070-790929481F5D}">
      <dsp:nvSpPr>
        <dsp:cNvPr id="0" name=""/>
        <dsp:cNvSpPr/>
      </dsp:nvSpPr>
      <dsp:spPr>
        <a:xfrm>
          <a:off x="2151517" y="287692"/>
          <a:ext cx="1464691" cy="14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R="0" lvl="0" algn="ctr" defTabSz="755650" rtl="0">
            <a:lnSpc>
              <a:spcPct val="90000"/>
            </a:lnSpc>
            <a:spcBef>
              <a:spcPct val="0"/>
            </a:spcBef>
            <a:spcAft>
              <a:spcPct val="35000"/>
            </a:spcAft>
          </a:pPr>
          <a:r>
            <a:rPr lang="en-US" sz="1700" kern="1200" baseline="0" smtClean="0">
              <a:solidFill>
                <a:srgbClr val="000000"/>
              </a:solidFill>
              <a:latin typeface="Arial"/>
            </a:rPr>
            <a:t>Physical</a:t>
          </a:r>
        </a:p>
        <a:p>
          <a:pPr marR="0" lvl="0" algn="ctr" defTabSz="755650" rtl="0">
            <a:lnSpc>
              <a:spcPct val="90000"/>
            </a:lnSpc>
            <a:spcBef>
              <a:spcPct val="0"/>
            </a:spcBef>
            <a:spcAft>
              <a:spcPct val="35000"/>
            </a:spcAft>
          </a:pPr>
          <a:r>
            <a:rPr lang="en-US" sz="1700" kern="1200" baseline="0" smtClean="0">
              <a:solidFill>
                <a:srgbClr val="000000"/>
              </a:solidFill>
              <a:latin typeface="Arial"/>
            </a:rPr>
            <a:t>Violence</a:t>
          </a:r>
          <a:endParaRPr lang="en-US" sz="1700" kern="1200" smtClean="0"/>
        </a:p>
      </dsp:txBody>
      <dsp:txXfrm>
        <a:off x="2151517" y="287692"/>
        <a:ext cx="1464691" cy="1464691"/>
      </dsp:txXfrm>
    </dsp:sp>
    <dsp:sp modelId="{89FF729E-F5C2-4E99-8608-8D38F12043C8}">
      <dsp:nvSpPr>
        <dsp:cNvPr id="0" name=""/>
        <dsp:cNvSpPr/>
      </dsp:nvSpPr>
      <dsp:spPr>
        <a:xfrm>
          <a:off x="2384021" y="-59"/>
          <a:ext cx="3461557" cy="3461557"/>
        </a:xfrm>
        <a:prstGeom prst="circularArrow">
          <a:avLst>
            <a:gd name="adj1" fmla="val 8251"/>
            <a:gd name="adj2" fmla="val 576338"/>
            <a:gd name="adj3" fmla="val 16855776"/>
            <a:gd name="adj4" fmla="val 1496788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10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21947B-5A46-41C9-9C19-016E5671F7AB}" type="slidenum">
              <a:rPr lang="en-US"/>
              <a:pPr>
                <a:defRPr/>
              </a:pPr>
              <a:t>‹#›</a:t>
            </a:fld>
            <a:endParaRPr lang="en-US"/>
          </a:p>
        </p:txBody>
      </p:sp>
    </p:spTree>
    <p:extLst>
      <p:ext uri="{BB962C8B-B14F-4D97-AF65-F5344CB8AC3E}">
        <p14:creationId xmlns:p14="http://schemas.microsoft.com/office/powerpoint/2010/main" val="1321938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6164B4B8-B2D8-4607-B72F-D5D96FB38C96}" type="slidenum">
              <a:rPr lang="en-US"/>
              <a:pPr/>
              <a:t>1</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dirty="0" smtClean="0"/>
              <a:t>In SC, we have heard a lot within</a:t>
            </a:r>
            <a:r>
              <a:rPr lang="en-US" baseline="0" dirty="0" smtClean="0"/>
              <a:t> the past year about Domestic Violence.  As HR professionals, managers, and employees, we should understand that Domestic Violence isn’t just something that affects those who are “out there” somewhere, or just the homeless or the jobless.  It is among us.  It affects our friends, our co-workers, our adult children, even us.  This course discusses some of the statistics regarding Domestic Violence.  It also provides some information that can help employers and co-workers assist the survivors of domestic violence.</a:t>
            </a:r>
          </a:p>
          <a:p>
            <a:pPr eaLnBrk="1" hangingPunct="1"/>
            <a:endParaRPr lang="en-US" dirty="0" smtClean="0"/>
          </a:p>
        </p:txBody>
      </p:sp>
    </p:spTree>
    <p:extLst>
      <p:ext uri="{BB962C8B-B14F-4D97-AF65-F5344CB8AC3E}">
        <p14:creationId xmlns:p14="http://schemas.microsoft.com/office/powerpoint/2010/main" val="96727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8748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There are statistics that now list S.C. as First in the nation.  Whether we are truly first or second - - does it matter?  The real issue is that we have to work together to stop this.</a:t>
            </a:r>
          </a:p>
          <a:p>
            <a:pPr eaLnBrk="1" hangingPunct="1"/>
            <a:endParaRPr lang="en-US" dirty="0" smtClean="0"/>
          </a:p>
        </p:txBody>
      </p:sp>
    </p:spTree>
    <p:extLst>
      <p:ext uri="{BB962C8B-B14F-4D97-AF65-F5344CB8AC3E}">
        <p14:creationId xmlns:p14="http://schemas.microsoft.com/office/powerpoint/2010/main" val="143384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7858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7348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62620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440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36517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3865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18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82650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BEFORE THIS</a:t>
            </a:r>
            <a:r>
              <a:rPr lang="en-US" baseline="0" dirty="0" smtClean="0"/>
              <a:t> PRESENTATION:  </a:t>
            </a:r>
            <a:r>
              <a:rPr lang="en-US" dirty="0" smtClean="0"/>
              <a:t>If you talk to your teams</a:t>
            </a:r>
            <a:r>
              <a:rPr lang="en-US" baseline="0" dirty="0" smtClean="0"/>
              <a:t>, co-workers, or friends, someone is going to know someone who has been a recipient of one of these forms of abuse.  Ask about their story of what happened.  While maintaining confidentiality, during the presentation, these stories to give examples. </a:t>
            </a:r>
          </a:p>
          <a:p>
            <a:pPr eaLnBrk="1" hangingPunct="1"/>
            <a:r>
              <a:rPr lang="en-US" baseline="0" dirty="0" smtClean="0"/>
              <a:t>Here are some other examples – Physical Abuse – those who want to hide the bruises can do so – with long sleeves, makeup.  There are stories that some abusers intentionally hit their partners in the abdomen or other places where bruises would not show when wearing regular clothing. With the Emotional abuse – the abuser kept telling his wife that she couldn’t do anything right.  After hearing that long enough, a person is inclined to agree unless there is someone out there helping her learn that she is smart and valuable – such as an employer.  Economic and psychological abuse – in some instances, the partner will monitor the cell phone calls, mileage used in the car, will insist that the survivor’s paycheck go directly into the joint bank account completely controlled by the abuser.  So even though the person may work, she has no available money as it is controlled by the abuser.</a:t>
            </a:r>
          </a:p>
        </p:txBody>
      </p:sp>
    </p:spTree>
    <p:extLst>
      <p:ext uri="{BB962C8B-B14F-4D97-AF65-F5344CB8AC3E}">
        <p14:creationId xmlns:p14="http://schemas.microsoft.com/office/powerpoint/2010/main" val="270654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86680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If you would</a:t>
            </a:r>
            <a:r>
              <a:rPr lang="en-US" baseline="0" dirty="0" smtClean="0"/>
              <a:t> like to see some sobering discussions, go to Twitter and view the hashtags #</a:t>
            </a:r>
            <a:r>
              <a:rPr lang="en-US" baseline="0" dirty="0" err="1" smtClean="0"/>
              <a:t>domesticviolence</a:t>
            </a:r>
            <a:r>
              <a:rPr lang="en-US" baseline="0" dirty="0" smtClean="0"/>
              <a:t>, #</a:t>
            </a:r>
            <a:r>
              <a:rPr lang="en-US" baseline="0" dirty="0" err="1" smtClean="0"/>
              <a:t>whyIdidn’tleave</a:t>
            </a:r>
            <a:r>
              <a:rPr lang="en-US" baseline="0" dirty="0" smtClean="0"/>
              <a:t> or #</a:t>
            </a:r>
            <a:r>
              <a:rPr lang="en-US" baseline="0" dirty="0" err="1" smtClean="0"/>
              <a:t>whyIstayed</a:t>
            </a:r>
            <a:r>
              <a:rPr lang="en-US" baseline="0" dirty="0" smtClean="0"/>
              <a:t>  These help give some insight to the psychological abuse that survivors of domestic violence deal with.</a:t>
            </a:r>
            <a:endParaRPr lang="en-US" dirty="0" smtClean="0"/>
          </a:p>
        </p:txBody>
      </p:sp>
    </p:spTree>
    <p:extLst>
      <p:ext uri="{BB962C8B-B14F-4D97-AF65-F5344CB8AC3E}">
        <p14:creationId xmlns:p14="http://schemas.microsoft.com/office/powerpoint/2010/main" val="17771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Those not caught in the Domestic Violence Circle often just say, “just leave.”  It is easy to say, but very difficult to actually do.  The circle</a:t>
            </a:r>
            <a:r>
              <a:rPr lang="en-US" baseline="0" dirty="0" smtClean="0"/>
              <a:t> listed here is hard to see when you are in the middle.  Experts say that the faster the circle moves – from tension building, to physical violence to reconciliation --is often a sign that more harm will be coming to the abused.  The circle goes faster and faster until it stops – through the survivor leaving, the abuser getting out of the picture, or through the victim’s death.</a:t>
            </a:r>
          </a:p>
          <a:p>
            <a:pPr eaLnBrk="1" hangingPunct="1"/>
            <a:endParaRPr lang="en-US" dirty="0" smtClean="0"/>
          </a:p>
        </p:txBody>
      </p:sp>
    </p:spTree>
    <p:extLst>
      <p:ext uri="{BB962C8B-B14F-4D97-AF65-F5344CB8AC3E}">
        <p14:creationId xmlns:p14="http://schemas.microsoft.com/office/powerpoint/2010/main" val="187767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statistics of how prevalent</a:t>
            </a:r>
            <a:r>
              <a:rPr lang="en-US" baseline="0" dirty="0" smtClean="0"/>
              <a:t> Domestic Violence is, how could it not affect our workplaces?</a:t>
            </a:r>
            <a:endParaRPr lang="en-US" dirty="0"/>
          </a:p>
        </p:txBody>
      </p:sp>
      <p:sp>
        <p:nvSpPr>
          <p:cNvPr id="4" name="Slide Number Placeholder 3"/>
          <p:cNvSpPr>
            <a:spLocks noGrp="1"/>
          </p:cNvSpPr>
          <p:nvPr>
            <p:ph type="sldNum" sz="quarter" idx="10"/>
          </p:nvPr>
        </p:nvSpPr>
        <p:spPr/>
        <p:txBody>
          <a:bodyPr/>
          <a:lstStyle/>
          <a:p>
            <a:pPr>
              <a:defRPr/>
            </a:pPr>
            <a:fld id="{CA21947B-5A46-41C9-9C19-016E5671F7AB}" type="slidenum">
              <a:rPr lang="en-US" smtClean="0"/>
              <a:pPr>
                <a:defRPr/>
              </a:pPr>
              <a:t>23</a:t>
            </a:fld>
            <a:endParaRPr lang="en-US"/>
          </a:p>
        </p:txBody>
      </p:sp>
    </p:spTree>
    <p:extLst>
      <p:ext uri="{BB962C8B-B14F-4D97-AF65-F5344CB8AC3E}">
        <p14:creationId xmlns:p14="http://schemas.microsoft.com/office/powerpoint/2010/main" val="736564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Statistics tell us that ONE IN FIVE employees have</a:t>
            </a:r>
            <a:r>
              <a:rPr lang="en-US" baseline="0" dirty="0" smtClean="0"/>
              <a:t> been involved in domestic violence – either as a survivor, an abuser, or a family member who has witnessed the abuse of a loved one.  Think about your workplace.  If the statistics are ONE in FIVE - - it is no longer something that happens to “others” - - it is now something that happens to “us.”</a:t>
            </a:r>
          </a:p>
          <a:p>
            <a:pPr eaLnBrk="1" hangingPunct="1"/>
            <a:endParaRPr lang="en-US" dirty="0" smtClean="0"/>
          </a:p>
        </p:txBody>
      </p:sp>
    </p:spTree>
    <p:extLst>
      <p:ext uri="{BB962C8B-B14F-4D97-AF65-F5344CB8AC3E}">
        <p14:creationId xmlns:p14="http://schemas.microsoft.com/office/powerpoint/2010/main" val="106334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Domestic violence is not something that happens to just the poor, the unemployed,</a:t>
            </a:r>
            <a:r>
              <a:rPr lang="en-US" baseline="0" dirty="0" smtClean="0"/>
              <a:t> or to only women.  Domestic Violence Survivors are any gender, any socioeconomic level, any race, any sexual orientation.  Again, it happens to “us” – not just “them.”</a:t>
            </a:r>
          </a:p>
          <a:p>
            <a:pPr eaLnBrk="1" hangingPunct="1"/>
            <a:endParaRPr lang="en-US" dirty="0" smtClean="0"/>
          </a:p>
        </p:txBody>
      </p:sp>
    </p:spTree>
    <p:extLst>
      <p:ext uri="{BB962C8B-B14F-4D97-AF65-F5344CB8AC3E}">
        <p14:creationId xmlns:p14="http://schemas.microsoft.com/office/powerpoint/2010/main" val="88925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In 2014-2015, there was so much attention paid to “the dress” in social media.</a:t>
            </a:r>
            <a:r>
              <a:rPr lang="en-US" baseline="0" dirty="0" smtClean="0"/>
              <a:t>  Depending on your vision (and your computer), sometimes the picture of the dress seemed white and sometimes blue.  The Salvation Army took that idea and used it in a campaign to discuss domestic violence.  Why is it so hard to see Black and Blue?  There are several reasons.  The top two are – we really don’t look for it and the survivor often feels the need to hide it.</a:t>
            </a:r>
            <a:endParaRPr lang="en-US" dirty="0" smtClean="0"/>
          </a:p>
        </p:txBody>
      </p:sp>
    </p:spTree>
    <p:extLst>
      <p:ext uri="{BB962C8B-B14F-4D97-AF65-F5344CB8AC3E}">
        <p14:creationId xmlns:p14="http://schemas.microsoft.com/office/powerpoint/2010/main" val="1605517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7005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29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05118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67706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8462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5A314E63-4C7C-4BE5-8CDA-1F75DDD03776}" type="slidenum">
              <a:rPr lang="en-US"/>
              <a:pPr/>
              <a:t>3</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52767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4106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The answers are:</a:t>
            </a:r>
            <a:r>
              <a:rPr lang="en-US" baseline="0" dirty="0" smtClean="0"/>
              <a:t>  regarding being legally required to give Sandy time off - - it depends.  Is she hurt so badly that she can take Family Medical leave (assuming the employer is large enough – 50 employees – to be under that law)?  Can you fire Sandy for not coming into work?  In S.C., yes you can, although there are some bills that may change this soon.  Employers are required under OSHA to provide a safe workplace.  So if Sandy’s partner called and threatened to come to the workplace and hurt the employees, then the employer would be expected to take the matter seriously and decide what to do to keep his employees safe.  ADA – This would only apply if Sandy was injured to the point of being disabled or being considered disabled.  The last two items should be carefully considered regarding S.C. law.  Not all employers are aware that they MUST allow a person to answer a subpoena to appear in court and if the survivor has to quit to protect his-or herself, then the former employee may be eligible for unemployment benefits.</a:t>
            </a:r>
          </a:p>
          <a:p>
            <a:pPr eaLnBrk="1" hangingPunct="1"/>
            <a:endParaRPr lang="en-US" dirty="0" smtClean="0"/>
          </a:p>
        </p:txBody>
      </p:sp>
    </p:spTree>
    <p:extLst>
      <p:ext uri="{BB962C8B-B14F-4D97-AF65-F5344CB8AC3E}">
        <p14:creationId xmlns:p14="http://schemas.microsoft.com/office/powerpoint/2010/main" val="4200662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Too often in the workplace we state we have an “open door policy”, yet no one is ever at the desk or if someone is there – HR for example – we are not always willing to give the employee</a:t>
            </a:r>
            <a:r>
              <a:rPr lang="en-US" baseline="0" dirty="0" smtClean="0"/>
              <a:t> the time to speak to us.  Establish a policy (there is one available on the SC SHRM website and on the SC DOL site listed at the end of this slide) and make sure you are available if an employee needs to speak with you.  Going on vacation?  Make sure everyone knows your backup.</a:t>
            </a:r>
            <a:endParaRPr lang="en-US" dirty="0" smtClean="0"/>
          </a:p>
        </p:txBody>
      </p:sp>
    </p:spTree>
    <p:extLst>
      <p:ext uri="{BB962C8B-B14F-4D97-AF65-F5344CB8AC3E}">
        <p14:creationId xmlns:p14="http://schemas.microsoft.com/office/powerpoint/2010/main" val="3725734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An EAP is an Employer Assistance Plan – this is provided by some employers as a benefit.</a:t>
            </a:r>
          </a:p>
          <a:p>
            <a:pPr eaLnBrk="1" hangingPunct="1"/>
            <a:r>
              <a:rPr lang="en-US" dirty="0" smtClean="0"/>
              <a:t>Posters</a:t>
            </a:r>
            <a:r>
              <a:rPr lang="en-US" baseline="0" dirty="0" smtClean="0"/>
              <a:t> in the restroom – create some of those “old fashioned” posters that have numbers written vertically and cut like tabs so the survivor can just rip off a tag to get the phone number to call a help line.  You will be surprised how many of these tags are taken at the end of a month.  </a:t>
            </a:r>
          </a:p>
          <a:p>
            <a:pPr eaLnBrk="1" hangingPunct="1"/>
            <a:endParaRPr lang="en-US" dirty="0" smtClean="0"/>
          </a:p>
        </p:txBody>
      </p:sp>
    </p:spTree>
    <p:extLst>
      <p:ext uri="{BB962C8B-B14F-4D97-AF65-F5344CB8AC3E}">
        <p14:creationId xmlns:p14="http://schemas.microsoft.com/office/powerpoint/2010/main" val="4081062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Remember – to a survivor – their</a:t>
            </a:r>
            <a:r>
              <a:rPr lang="en-US" baseline="0" dirty="0" smtClean="0"/>
              <a:t> job may be their only lifeline.  Instead of threatening their job because you don’t want the drama - - do the opposite.  Let them know that you support them and that you want to help them.  Remember also that if the survivor has taken the steps to leave the abuser, then the work place is often the only place where he may be able to find her.  Can you help by giving her some time off?  Allowing her to transfer to another location? Giving her a different shift?</a:t>
            </a:r>
            <a:endParaRPr lang="en-US" dirty="0" smtClean="0"/>
          </a:p>
        </p:txBody>
      </p:sp>
    </p:spTree>
    <p:extLst>
      <p:ext uri="{BB962C8B-B14F-4D97-AF65-F5344CB8AC3E}">
        <p14:creationId xmlns:p14="http://schemas.microsoft.com/office/powerpoint/2010/main" val="3489757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Remember that some abusers monitor cell phones and home computers.  Allow the employee to use company equipment to make plans to leave.  There are services that even allow for survivors to receive</a:t>
            </a:r>
            <a:r>
              <a:rPr lang="en-US" baseline="0" dirty="0" smtClean="0"/>
              <a:t> a separate phone in order to make arrangements.  Verizon is one company who refurbishes cell phones and provides them free of charge to survivors of domestic violence.</a:t>
            </a:r>
            <a:endParaRPr lang="en-US" dirty="0" smtClean="0"/>
          </a:p>
        </p:txBody>
      </p:sp>
    </p:spTree>
    <p:extLst>
      <p:ext uri="{BB962C8B-B14F-4D97-AF65-F5344CB8AC3E}">
        <p14:creationId xmlns:p14="http://schemas.microsoft.com/office/powerpoint/2010/main" val="4143151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39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Just as employers develop Emergency Prepared Plans and Task Forces to deal with the threats of terrorism or hurricanes, they can also plan</a:t>
            </a:r>
            <a:r>
              <a:rPr lang="en-US" baseline="0" dirty="0" smtClean="0"/>
              <a:t> IN ADVANCE the procedures that should be taken when an employee is being threatened in a domestic situation and there is concern that the violence may occur in the workplace.  All scenarios are different, but you can create a general guideline.  Remember, too, that these situations should remain as confidential as possible.  Protect the identity of the survivor, but in the case of imminent threat, you may want to take steps for security personnel or others to be on the lookout for the abuser trespassing on the property.</a:t>
            </a:r>
            <a:endParaRPr lang="en-US" dirty="0" smtClean="0"/>
          </a:p>
        </p:txBody>
      </p:sp>
    </p:spTree>
    <p:extLst>
      <p:ext uri="{BB962C8B-B14F-4D97-AF65-F5344CB8AC3E}">
        <p14:creationId xmlns:p14="http://schemas.microsoft.com/office/powerpoint/2010/main" val="3605684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40</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1041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4045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0962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smtClean="0"/>
              <a:t>If you figure this presentation will last one hour, over 240 acts of domestic violence will occur nationwide during this presentation.</a:t>
            </a:r>
            <a:endParaRPr lang="en-US" dirty="0" smtClean="0"/>
          </a:p>
        </p:txBody>
      </p:sp>
    </p:spTree>
    <p:extLst>
      <p:ext uri="{BB962C8B-B14F-4D97-AF65-F5344CB8AC3E}">
        <p14:creationId xmlns:p14="http://schemas.microsoft.com/office/powerpoint/2010/main" val="95126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7</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2979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6810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11B87F32-FB89-42A8-8A7D-D3F6B7AF1F66}" type="slidenum">
              <a:rPr lang="en-US"/>
              <a:pPr/>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4090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79388" y="3717925"/>
            <a:ext cx="6048375"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noProof="0" smtClean="0"/>
              <a:t>Click to edit Master subtitle style</a:t>
            </a:r>
            <a:endParaRPr lang="ru-RU" noProof="0" smtClean="0"/>
          </a:p>
        </p:txBody>
      </p:sp>
      <p:pic>
        <p:nvPicPr>
          <p:cNvPr id="2" name="Picture 1"/>
          <p:cNvPicPr>
            <a:picLocks noChangeAspect="1"/>
          </p:cNvPicPr>
          <p:nvPr userDrawn="1"/>
        </p:nvPicPr>
        <p:blipFill>
          <a:blip r:embed="rId3"/>
          <a:stretch>
            <a:fillRect/>
          </a:stretch>
        </p:blipFill>
        <p:spPr>
          <a:xfrm>
            <a:off x="457200" y="5486400"/>
            <a:ext cx="1042506" cy="8230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743575" y="188913"/>
            <a:ext cx="1781175" cy="5759450"/>
          </a:xfrm>
        </p:spPr>
        <p:txBody>
          <a:bodyPr vert="eaVert"/>
          <a:lstStyle/>
          <a:p>
            <a:r>
              <a:rPr lang="en-US" smtClean="0"/>
              <a:t>Click to edit Master title style</a:t>
            </a:r>
            <a:endParaRPr lang="ru-RU"/>
          </a:p>
        </p:txBody>
      </p:sp>
      <p:sp>
        <p:nvSpPr>
          <p:cNvPr id="3" name="Вертикальный текст 2"/>
          <p:cNvSpPr>
            <a:spLocks noGrp="1"/>
          </p:cNvSpPr>
          <p:nvPr>
            <p:ph type="body" orient="vert" idx="1"/>
          </p:nvPr>
        </p:nvSpPr>
        <p:spPr>
          <a:xfrm>
            <a:off x="395288" y="188913"/>
            <a:ext cx="5195887"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1252901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65671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15130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235435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2015 SLS Consulting LLC</a:t>
            </a:r>
            <a:endParaRPr lang="en-US"/>
          </a:p>
        </p:txBody>
      </p:sp>
      <p:sp>
        <p:nvSpPr>
          <p:cNvPr id="9" name="Slide Number Placeholder 8"/>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1267499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2015 SLS Consulting LLC</a:t>
            </a:r>
            <a:endParaRPr lang="en-US"/>
          </a:p>
        </p:txBody>
      </p:sp>
      <p:sp>
        <p:nvSpPr>
          <p:cNvPr id="5" name="Slide Number Placeholder 4"/>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298497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04800" y="5562600"/>
            <a:ext cx="1042506" cy="823031"/>
          </a:xfrm>
          <a:prstGeom prst="rect">
            <a:avLst/>
          </a:prstGeom>
        </p:spPr>
      </p:pic>
    </p:spTree>
    <p:extLst>
      <p:ext uri="{BB962C8B-B14F-4D97-AF65-F5344CB8AC3E}">
        <p14:creationId xmlns:p14="http://schemas.microsoft.com/office/powerpoint/2010/main" val="3562660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2015 SLS Consulting LLC</a:t>
            </a:r>
            <a:endParaRPr lang="en-US"/>
          </a:p>
        </p:txBody>
      </p:sp>
      <p:sp>
        <p:nvSpPr>
          <p:cNvPr id="4" name="Slide Number Placeholder 3"/>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139443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2988516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299247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272379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1202152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2015 SLS Consulting LLC</a:t>
            </a:r>
            <a:endParaRPr lang="en-US"/>
          </a:p>
        </p:txBody>
      </p:sp>
      <p:sp>
        <p:nvSpPr>
          <p:cNvPr id="5" name="Slide Number Placeholder 4"/>
          <p:cNvSpPr>
            <a:spLocks noGrp="1"/>
          </p:cNvSpPr>
          <p:nvPr>
            <p:ph type="sldNum" sz="quarter" idx="12"/>
          </p:nvPr>
        </p:nvSpPr>
        <p:spPr/>
        <p:txBody>
          <a:bodyPr/>
          <a:lstStyle/>
          <a:p>
            <a:fld id="{4C3DA90C-D6AB-4F2E-AD10-6C370C0B9CC3}" type="slidenum">
              <a:rPr lang="en-US" smtClean="0"/>
              <a:t>‹#›</a:t>
            </a:fld>
            <a:endParaRPr lang="en-US"/>
          </a:p>
        </p:txBody>
      </p:sp>
    </p:spTree>
    <p:extLst>
      <p:ext uri="{BB962C8B-B14F-4D97-AF65-F5344CB8AC3E}">
        <p14:creationId xmlns:p14="http://schemas.microsoft.com/office/powerpoint/2010/main" val="1512700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384002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3272515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3677657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170752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Copyright 2015 SLS Consulting LLC</a:t>
            </a: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411316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Copyright 2015 SLS Consulting LLC</a:t>
            </a: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2029633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Copyright 2015 SLS Consulting LLC</a:t>
            </a:r>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844688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549973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327809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216475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4A59EE9-A66C-4D2E-8F5D-A2B63CE1AB14}" type="slidenum">
              <a:rPr lang="en-US" smtClean="0"/>
              <a:t>‹#›</a:t>
            </a:fld>
            <a:endParaRPr lang="en-US"/>
          </a:p>
        </p:txBody>
      </p:sp>
    </p:spTree>
    <p:extLst>
      <p:ext uri="{BB962C8B-B14F-4D97-AF65-F5344CB8AC3E}">
        <p14:creationId xmlns:p14="http://schemas.microsoft.com/office/powerpoint/2010/main" val="2381462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3635471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3535947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264295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8015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2480805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2015 SLS Consulting LLC</a:t>
            </a:r>
            <a:endParaRPr lang="en-US"/>
          </a:p>
        </p:txBody>
      </p:sp>
      <p:sp>
        <p:nvSpPr>
          <p:cNvPr id="9" name="Slide Number Placeholder 8"/>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3532214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2015 SLS Consulting LLC</a:t>
            </a:r>
            <a:endParaRPr lang="en-US"/>
          </a:p>
        </p:txBody>
      </p:sp>
      <p:sp>
        <p:nvSpPr>
          <p:cNvPr id="5" name="Slide Number Placeholder 4"/>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3767607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2015 SLS Consulting LLC</a:t>
            </a:r>
            <a:endParaRPr lang="en-US"/>
          </a:p>
        </p:txBody>
      </p:sp>
      <p:sp>
        <p:nvSpPr>
          <p:cNvPr id="4" name="Slide Number Placeholder 3"/>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1055815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235185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2015 SLS Consulting LLC</a:t>
            </a:r>
            <a:endParaRPr lang="en-US"/>
          </a:p>
        </p:txBody>
      </p:sp>
      <p:sp>
        <p:nvSpPr>
          <p:cNvPr id="7" name="Slide Number Placeholder 6"/>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384410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1352539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2015 SLS Consulting LLC</a:t>
            </a:r>
            <a:endParaRPr lang="en-US"/>
          </a:p>
        </p:txBody>
      </p:sp>
      <p:sp>
        <p:nvSpPr>
          <p:cNvPr id="6" name="Slide Number Placeholder 5"/>
          <p:cNvSpPr>
            <a:spLocks noGrp="1"/>
          </p:cNvSpPr>
          <p:nvPr>
            <p:ph type="sldNum" sz="quarter" idx="12"/>
          </p:nvPr>
        </p:nvSpPr>
        <p:spPr/>
        <p:txBody>
          <a:bodyPr/>
          <a:lstStyle/>
          <a:p>
            <a:fld id="{0C557C6F-4208-4F7D-8C41-2E907E6742DE}" type="slidenum">
              <a:rPr lang="en-US" smtClean="0"/>
              <a:t>‹#›</a:t>
            </a:fld>
            <a:endParaRPr lang="en-US"/>
          </a:p>
        </p:txBody>
      </p:sp>
    </p:spTree>
    <p:extLst>
      <p:ext uri="{BB962C8B-B14F-4D97-AF65-F5344CB8AC3E}">
        <p14:creationId xmlns:p14="http://schemas.microsoft.com/office/powerpoint/2010/main" val="422313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
        <p:nvSpPr>
          <p:cNvPr id="3" name="Объект 2"/>
          <p:cNvSpPr>
            <a:spLocks noGrp="1"/>
          </p:cNvSpPr>
          <p:nvPr>
            <p:ph sz="half" idx="1"/>
          </p:nvPr>
        </p:nvSpPr>
        <p:spPr>
          <a:xfrm>
            <a:off x="395288" y="836613"/>
            <a:ext cx="34877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Объект 3"/>
          <p:cNvSpPr>
            <a:spLocks noGrp="1"/>
          </p:cNvSpPr>
          <p:nvPr>
            <p:ph sz="half" idx="2"/>
          </p:nvPr>
        </p:nvSpPr>
        <p:spPr>
          <a:xfrm>
            <a:off x="4035425" y="836613"/>
            <a:ext cx="34893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65516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395288" y="836613"/>
            <a:ext cx="7129462"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71" r:id="rId1"/>
    <p:sldLayoutId id="2147483685" r:id="rId2"/>
    <p:sldLayoutId id="214748366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2015 SLS Consulting LLC</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DA90C-D6AB-4F2E-AD10-6C370C0B9CC3}" type="slidenum">
              <a:rPr lang="en-US" smtClean="0"/>
              <a:t>‹#›</a:t>
            </a:fld>
            <a:endParaRPr lang="en-US"/>
          </a:p>
        </p:txBody>
      </p:sp>
    </p:spTree>
    <p:extLst>
      <p:ext uri="{BB962C8B-B14F-4D97-AF65-F5344CB8AC3E}">
        <p14:creationId xmlns:p14="http://schemas.microsoft.com/office/powerpoint/2010/main" val="6708371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2015 SLS Consulting LLC</a:t>
            </a:r>
            <a:endParaRPr lang="en-US" dirty="0"/>
          </a:p>
        </p:txBody>
      </p:sp>
    </p:spTree>
    <p:extLst>
      <p:ext uri="{BB962C8B-B14F-4D97-AF65-F5344CB8AC3E}">
        <p14:creationId xmlns:p14="http://schemas.microsoft.com/office/powerpoint/2010/main" val="21746605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2015 SLS Consulting LLC</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57C6F-4208-4F7D-8C41-2E907E6742DE}" type="slidenum">
              <a:rPr lang="en-US" smtClean="0"/>
              <a:t>‹#›</a:t>
            </a:fld>
            <a:endParaRPr lang="en-US"/>
          </a:p>
        </p:txBody>
      </p:sp>
    </p:spTree>
    <p:extLst>
      <p:ext uri="{BB962C8B-B14F-4D97-AF65-F5344CB8AC3E}">
        <p14:creationId xmlns:p14="http://schemas.microsoft.com/office/powerpoint/2010/main" val="42612813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twitter.com/AMStylianou" TargetMode="External"/><Relationship Id="rId5" Type="http://schemas.openxmlformats.org/officeDocument/2006/relationships/hyperlink" Target="https://twitter.com/#!/search?q=%23WhyILeft" TargetMode="External"/><Relationship Id="rId4" Type="http://schemas.openxmlformats.org/officeDocument/2006/relationships/hyperlink" Target="https://twitter.com/#!/search?q=%23WhyIStayed" TargetMode="Externa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hyperlink" Target="http://www.llr.state.sc.us/AboutUs/MediaCenter/index.asp?file=stand_against_domestic_violence.htm"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Sharon.sellers@consultsls.com"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www.consultsl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391" t="-21216" r="26466" b="21216"/>
          <a:stretch/>
        </p:blipFill>
        <p:spPr>
          <a:xfrm rot="21436349">
            <a:off x="7223916" y="368705"/>
            <a:ext cx="365760" cy="1344927"/>
          </a:xfrm>
          <a:prstGeom prst="rect">
            <a:avLst/>
          </a:prstGeom>
        </p:spPr>
      </p:pic>
      <p:sp>
        <p:nvSpPr>
          <p:cNvPr id="3074" name="Rectangle 2"/>
          <p:cNvSpPr>
            <a:spLocks noGrp="1" noChangeArrowheads="1"/>
          </p:cNvSpPr>
          <p:nvPr>
            <p:ph type="ctrTitle" idx="4294967295"/>
          </p:nvPr>
        </p:nvSpPr>
        <p:spPr>
          <a:xfrm>
            <a:off x="990600" y="3492431"/>
            <a:ext cx="7620000" cy="504825"/>
          </a:xfrm>
          <a:noFill/>
        </p:spPr>
        <p:txBody>
          <a:bodyPr/>
          <a:lstStyle/>
          <a:p>
            <a:pPr algn="ctr" eaLnBrk="1" hangingPunct="1"/>
            <a:r>
              <a:rPr lang="en-US" sz="4000" b="1" dirty="0" smtClean="0"/>
              <a:t>When Domestic Violence </a:t>
            </a:r>
            <a:br>
              <a:rPr lang="en-US" sz="4000" b="1" dirty="0" smtClean="0"/>
            </a:br>
            <a:r>
              <a:rPr lang="en-US" sz="4000" b="1" dirty="0" smtClean="0"/>
              <a:t>                  At Work</a:t>
            </a:r>
            <a:endParaRPr lang="uk-UA" sz="4000" b="1" dirty="0" smtClean="0"/>
          </a:p>
        </p:txBody>
      </p:sp>
      <p:sp>
        <p:nvSpPr>
          <p:cNvPr id="2" name="TextBox 1"/>
          <p:cNvSpPr txBox="1"/>
          <p:nvPr/>
        </p:nvSpPr>
        <p:spPr>
          <a:xfrm rot="21304363">
            <a:off x="1215970" y="189733"/>
            <a:ext cx="834145" cy="369332"/>
          </a:xfrm>
          <a:prstGeom prst="rect">
            <a:avLst/>
          </a:prstGeom>
          <a:noFill/>
        </p:spPr>
        <p:txBody>
          <a:bodyPr wrap="square" rtlCol="0">
            <a:spAutoFit/>
          </a:bodyPr>
          <a:lstStyle/>
          <a:p>
            <a:r>
              <a:rPr lang="en-US" dirty="0">
                <a:solidFill>
                  <a:schemeClr val="bg1"/>
                </a:solidFill>
                <a:latin typeface="Algerian" panose="04020705040A02060702" pitchFamily="82" charset="0"/>
              </a:rPr>
              <a:t>W</a:t>
            </a:r>
            <a:r>
              <a:rPr lang="en-US" dirty="0" smtClean="0">
                <a:solidFill>
                  <a:schemeClr val="bg1"/>
                </a:solidFill>
                <a:latin typeface="Algerian" panose="04020705040A02060702" pitchFamily="82" charset="0"/>
              </a:rPr>
              <a:t>ork</a:t>
            </a:r>
            <a:endParaRPr lang="en-US" dirty="0">
              <a:solidFill>
                <a:schemeClr val="bg1"/>
              </a:solidFill>
              <a:latin typeface="Algerian" panose="04020705040A02060702" pitchFamily="82" charset="0"/>
            </a:endParaRPr>
          </a:p>
        </p:txBody>
      </p:sp>
      <p:sp>
        <p:nvSpPr>
          <p:cNvPr id="5" name="TextBox 4"/>
          <p:cNvSpPr txBox="1"/>
          <p:nvPr/>
        </p:nvSpPr>
        <p:spPr>
          <a:xfrm rot="198814">
            <a:off x="7086600" y="184441"/>
            <a:ext cx="829035" cy="369332"/>
          </a:xfrm>
          <a:prstGeom prst="rect">
            <a:avLst/>
          </a:prstGeom>
          <a:noFill/>
        </p:spPr>
        <p:txBody>
          <a:bodyPr wrap="square" rtlCol="0">
            <a:spAutoFit/>
          </a:bodyPr>
          <a:lstStyle/>
          <a:p>
            <a:r>
              <a:rPr lang="en-US" dirty="0" smtClean="0">
                <a:solidFill>
                  <a:schemeClr val="bg1"/>
                </a:solidFill>
                <a:latin typeface="Algerian" panose="04020705040A02060702" pitchFamily="82" charset="0"/>
              </a:rPr>
              <a:t>Home</a:t>
            </a:r>
            <a:endParaRPr lang="en-US" dirty="0">
              <a:solidFill>
                <a:schemeClr val="bg1"/>
              </a:solidFill>
              <a:latin typeface="Algerian" panose="04020705040A02060702" pitchFamily="82" charset="0"/>
            </a:endParaRPr>
          </a:p>
        </p:txBody>
      </p:sp>
      <p:pic>
        <p:nvPicPr>
          <p:cNvPr id="6" name="Picture 5"/>
          <p:cNvPicPr>
            <a:picLocks noChangeAspect="1"/>
          </p:cNvPicPr>
          <p:nvPr/>
        </p:nvPicPr>
        <p:blipFill rotWithShape="1">
          <a:blip r:embed="rId4"/>
          <a:srcRect l="35123" t="-12915" r="34875" b="28639"/>
          <a:stretch/>
        </p:blipFill>
        <p:spPr>
          <a:xfrm rot="21436404">
            <a:off x="1514506" y="447953"/>
            <a:ext cx="323787" cy="1235140"/>
          </a:xfrm>
          <a:prstGeom prst="rect">
            <a:avLst/>
          </a:prstGeom>
        </p:spPr>
      </p:pic>
      <p:sp>
        <p:nvSpPr>
          <p:cNvPr id="7" name="Rectangle 6"/>
          <p:cNvSpPr/>
          <p:nvPr/>
        </p:nvSpPr>
        <p:spPr>
          <a:xfrm>
            <a:off x="7356237" y="1794253"/>
            <a:ext cx="45719" cy="1143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7543800" y="1687046"/>
            <a:ext cx="60958" cy="256054"/>
          </a:xfrm>
          <a:prstGeom prst="rect">
            <a:avLst/>
          </a:prstGeom>
        </p:spPr>
      </p:pic>
      <p:pic>
        <p:nvPicPr>
          <p:cNvPr id="9" name="Picture 8"/>
          <p:cNvPicPr>
            <a:picLocks noChangeAspect="1"/>
          </p:cNvPicPr>
          <p:nvPr/>
        </p:nvPicPr>
        <p:blipFill>
          <a:blip r:embed="rId6"/>
          <a:stretch>
            <a:fillRect/>
          </a:stretch>
        </p:blipFill>
        <p:spPr>
          <a:xfrm>
            <a:off x="1563573" y="1744963"/>
            <a:ext cx="67062" cy="140220"/>
          </a:xfrm>
          <a:prstGeom prst="rect">
            <a:avLst/>
          </a:prstGeom>
        </p:spPr>
      </p:pic>
      <p:pic>
        <p:nvPicPr>
          <p:cNvPr id="10" name="Picture 9"/>
          <p:cNvPicPr>
            <a:picLocks noChangeAspect="1"/>
          </p:cNvPicPr>
          <p:nvPr/>
        </p:nvPicPr>
        <p:blipFill>
          <a:blip r:embed="rId6"/>
          <a:stretch>
            <a:fillRect/>
          </a:stretch>
        </p:blipFill>
        <p:spPr>
          <a:xfrm>
            <a:off x="1676399" y="1768332"/>
            <a:ext cx="62523" cy="130729"/>
          </a:xfrm>
          <a:prstGeom prst="rect">
            <a:avLst/>
          </a:prstGeom>
        </p:spPr>
      </p:pic>
      <p:sp>
        <p:nvSpPr>
          <p:cNvPr id="11" name="Rectangle 10"/>
          <p:cNvSpPr/>
          <p:nvPr/>
        </p:nvSpPr>
        <p:spPr>
          <a:xfrm rot="21029418">
            <a:off x="1027907" y="3849619"/>
            <a:ext cx="4561057" cy="830997"/>
          </a:xfrm>
          <a:prstGeom prst="rect">
            <a:avLst/>
          </a:prstGeom>
          <a:noFill/>
          <a:effectLst>
            <a:glow rad="127000">
              <a:schemeClr val="bg1"/>
            </a:glow>
          </a:effectLst>
        </p:spPr>
        <p:txBody>
          <a:bodyPr wrap="square" lIns="91440" tIns="45720" rIns="91440" bIns="45720">
            <a:spAutoFit/>
          </a:bodyPr>
          <a:lstStyle/>
          <a:p>
            <a:pPr algn="ctr"/>
            <a:r>
              <a:rPr lang="en-US" sz="4800" b="1" cap="none" spc="0" dirty="0" smtClean="0">
                <a:ln w="12700">
                  <a:solidFill>
                    <a:schemeClr val="tx2">
                      <a:lumMod val="75000"/>
                    </a:schemeClr>
                  </a:solidFill>
                  <a:prstDash val="solid"/>
                </a:ln>
                <a:solidFill>
                  <a:srgbClr val="FF0000"/>
                </a:solidFill>
                <a:effectLst>
                  <a:innerShdw blurRad="114300">
                    <a:schemeClr val="bg1"/>
                  </a:innerShdw>
                </a:effectLst>
              </a:rPr>
              <a:t>Punches In</a:t>
            </a:r>
            <a:endParaRPr lang="en-US" sz="4800" b="1" cap="none" spc="0" dirty="0">
              <a:ln w="12700">
                <a:solidFill>
                  <a:schemeClr val="tx2">
                    <a:lumMod val="75000"/>
                  </a:schemeClr>
                </a:solidFill>
                <a:prstDash val="solid"/>
              </a:ln>
              <a:solidFill>
                <a:srgbClr val="FF0000"/>
              </a:solidFill>
              <a:effectLst>
                <a:innerShdw blurRad="114300">
                  <a:schemeClr val="bg1"/>
                </a:innerShdw>
              </a:effectLst>
            </a:endParaRPr>
          </a:p>
        </p:txBody>
      </p:sp>
      <p:pic>
        <p:nvPicPr>
          <p:cNvPr id="4" name="Picture 3"/>
          <p:cNvPicPr>
            <a:picLocks noChangeAspect="1"/>
          </p:cNvPicPr>
          <p:nvPr/>
        </p:nvPicPr>
        <p:blipFill>
          <a:blip r:embed="rId7"/>
          <a:stretch>
            <a:fillRect/>
          </a:stretch>
        </p:blipFill>
        <p:spPr>
          <a:xfrm>
            <a:off x="7514374" y="5246861"/>
            <a:ext cx="1036410" cy="1042506"/>
          </a:xfrm>
          <a:prstGeom prst="rect">
            <a:avLst/>
          </a:prstGeom>
        </p:spPr>
      </p:pic>
      <p:sp>
        <p:nvSpPr>
          <p:cNvPr id="13" name="TextBox 12"/>
          <p:cNvSpPr txBox="1"/>
          <p:nvPr/>
        </p:nvSpPr>
        <p:spPr>
          <a:xfrm>
            <a:off x="2362200" y="5254637"/>
            <a:ext cx="4572000" cy="923330"/>
          </a:xfrm>
          <a:prstGeom prst="rect">
            <a:avLst/>
          </a:prstGeom>
          <a:noFill/>
        </p:spPr>
        <p:txBody>
          <a:bodyPr wrap="square" rtlCol="0">
            <a:spAutoFit/>
          </a:bodyPr>
          <a:lstStyle/>
          <a:p>
            <a:pPr algn="ctr"/>
            <a:r>
              <a:rPr lang="en-US" dirty="0" smtClean="0">
                <a:solidFill>
                  <a:schemeClr val="accent3"/>
                </a:solidFill>
              </a:rPr>
              <a:t>A Presentation Developed for:</a:t>
            </a:r>
          </a:p>
          <a:p>
            <a:pPr algn="ctr"/>
            <a:r>
              <a:rPr lang="en-US" dirty="0" smtClean="0">
                <a:solidFill>
                  <a:schemeClr val="accent3"/>
                </a:solidFill>
              </a:rPr>
              <a:t>SC SHRM State Council </a:t>
            </a:r>
          </a:p>
          <a:p>
            <a:pPr algn="ctr"/>
            <a:r>
              <a:rPr lang="en-US" dirty="0" smtClean="0">
                <a:solidFill>
                  <a:schemeClr val="accent3"/>
                </a:solidFill>
              </a:rPr>
              <a:t>And the SC Domestic Violence Task Force</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South Carolina:</a:t>
            </a: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724400"/>
            <a:ext cx="2438400" cy="1922647"/>
          </a:xfrm>
          <a:prstGeom prst="rect">
            <a:avLst/>
          </a:prstGeom>
        </p:spPr>
      </p:pic>
      <p:pic>
        <p:nvPicPr>
          <p:cNvPr id="3" name="Picture 2"/>
          <p:cNvPicPr>
            <a:picLocks noChangeAspect="1"/>
          </p:cNvPicPr>
          <p:nvPr/>
        </p:nvPicPr>
        <p:blipFill>
          <a:blip r:embed="rId5"/>
          <a:stretch>
            <a:fillRect/>
          </a:stretch>
        </p:blipFill>
        <p:spPr>
          <a:xfrm>
            <a:off x="304800" y="5661339"/>
            <a:ext cx="1042506" cy="823031"/>
          </a:xfrm>
          <a:prstGeom prst="rect">
            <a:avLst/>
          </a:prstGeom>
        </p:spPr>
      </p:pic>
    </p:spTree>
    <p:extLst>
      <p:ext uri="{BB962C8B-B14F-4D97-AF65-F5344CB8AC3E}">
        <p14:creationId xmlns:p14="http://schemas.microsoft.com/office/powerpoint/2010/main" val="2823709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South Carolina:</a:t>
            </a:r>
          </a:p>
          <a:p>
            <a:r>
              <a:rPr lang="en-US" sz="2000" dirty="0" smtClean="0">
                <a:solidFill>
                  <a:srgbClr val="000000"/>
                </a:solidFill>
              </a:rPr>
              <a:t>Currently Second in the Nation for number of women killed by partners or ex-partners</a:t>
            </a: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724400"/>
            <a:ext cx="2438400" cy="1922647"/>
          </a:xfrm>
          <a:prstGeom prst="rect">
            <a:avLst/>
          </a:prstGeom>
        </p:spPr>
      </p:pic>
      <p:pic>
        <p:nvPicPr>
          <p:cNvPr id="3" name="Picture 2"/>
          <p:cNvPicPr>
            <a:picLocks noChangeAspect="1"/>
          </p:cNvPicPr>
          <p:nvPr/>
        </p:nvPicPr>
        <p:blipFill>
          <a:blip r:embed="rId5"/>
          <a:stretch>
            <a:fillRect/>
          </a:stretch>
        </p:blipFill>
        <p:spPr>
          <a:xfrm>
            <a:off x="228600" y="5799632"/>
            <a:ext cx="1042506" cy="823031"/>
          </a:xfrm>
          <a:prstGeom prst="rect">
            <a:avLst/>
          </a:prstGeom>
        </p:spPr>
      </p:pic>
    </p:spTree>
    <p:extLst>
      <p:ext uri="{BB962C8B-B14F-4D97-AF65-F5344CB8AC3E}">
        <p14:creationId xmlns:p14="http://schemas.microsoft.com/office/powerpoint/2010/main" val="355687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South Carolina:</a:t>
            </a:r>
          </a:p>
          <a:p>
            <a:r>
              <a:rPr lang="en-US" sz="2000" dirty="0" smtClean="0">
                <a:solidFill>
                  <a:srgbClr val="000000"/>
                </a:solidFill>
              </a:rPr>
              <a:t>Currently Second in the Nation for number of women killed by partners or ex-partners</a:t>
            </a:r>
          </a:p>
          <a:p>
            <a:r>
              <a:rPr lang="en-US" sz="2000" dirty="0" smtClean="0">
                <a:solidFill>
                  <a:srgbClr val="000000"/>
                </a:solidFill>
              </a:rPr>
              <a:t>On average, 30 women are killed each year due to domestic violence (over 300 during the last decade)</a:t>
            </a: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724400"/>
            <a:ext cx="2438400" cy="1922647"/>
          </a:xfrm>
          <a:prstGeom prst="rect">
            <a:avLst/>
          </a:prstGeom>
        </p:spPr>
      </p:pic>
      <p:pic>
        <p:nvPicPr>
          <p:cNvPr id="3" name="Picture 2"/>
          <p:cNvPicPr>
            <a:picLocks noChangeAspect="1"/>
          </p:cNvPicPr>
          <p:nvPr/>
        </p:nvPicPr>
        <p:blipFill>
          <a:blip r:embed="rId5"/>
          <a:stretch>
            <a:fillRect/>
          </a:stretch>
        </p:blipFill>
        <p:spPr>
          <a:xfrm>
            <a:off x="228600" y="5704011"/>
            <a:ext cx="1042506" cy="823031"/>
          </a:xfrm>
          <a:prstGeom prst="rect">
            <a:avLst/>
          </a:prstGeom>
        </p:spPr>
      </p:pic>
    </p:spTree>
    <p:extLst>
      <p:ext uri="{BB962C8B-B14F-4D97-AF65-F5344CB8AC3E}">
        <p14:creationId xmlns:p14="http://schemas.microsoft.com/office/powerpoint/2010/main" val="135551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South Carolina:</a:t>
            </a:r>
          </a:p>
          <a:p>
            <a:r>
              <a:rPr lang="en-US" sz="2000" dirty="0" smtClean="0">
                <a:solidFill>
                  <a:srgbClr val="000000"/>
                </a:solidFill>
              </a:rPr>
              <a:t>Currently Second in the Nation for number of women killed by partners or ex-partners</a:t>
            </a:r>
          </a:p>
          <a:p>
            <a:r>
              <a:rPr lang="en-US" sz="2000" dirty="0" smtClean="0">
                <a:solidFill>
                  <a:srgbClr val="000000"/>
                </a:solidFill>
              </a:rPr>
              <a:t>On average, 30 women are killed each year due to domestic violence (over 300 during the last decade)</a:t>
            </a:r>
          </a:p>
          <a:p>
            <a:r>
              <a:rPr lang="en-US" sz="2000" dirty="0" smtClean="0">
                <a:solidFill>
                  <a:srgbClr val="000000"/>
                </a:solidFill>
              </a:rPr>
              <a:t>SC has an average of 36,000 reports of domestic violence in SC.  -- Yet studies indicate that only 1 in 4 incidents are reported</a:t>
            </a: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724400"/>
            <a:ext cx="2438400" cy="1922647"/>
          </a:xfrm>
          <a:prstGeom prst="rect">
            <a:avLst/>
          </a:prstGeom>
        </p:spPr>
      </p:pic>
      <p:pic>
        <p:nvPicPr>
          <p:cNvPr id="3" name="Picture 2"/>
          <p:cNvPicPr>
            <a:picLocks noChangeAspect="1"/>
          </p:cNvPicPr>
          <p:nvPr/>
        </p:nvPicPr>
        <p:blipFill>
          <a:blip r:embed="rId5"/>
          <a:stretch>
            <a:fillRect/>
          </a:stretch>
        </p:blipFill>
        <p:spPr>
          <a:xfrm>
            <a:off x="228600" y="5685723"/>
            <a:ext cx="1042506" cy="823031"/>
          </a:xfrm>
          <a:prstGeom prst="rect">
            <a:avLst/>
          </a:prstGeom>
        </p:spPr>
      </p:pic>
    </p:spTree>
    <p:extLst>
      <p:ext uri="{BB962C8B-B14F-4D97-AF65-F5344CB8AC3E}">
        <p14:creationId xmlns:p14="http://schemas.microsoft.com/office/powerpoint/2010/main" val="1993373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South Carolina:</a:t>
            </a:r>
          </a:p>
          <a:p>
            <a:r>
              <a:rPr lang="en-US" sz="2000" dirty="0" smtClean="0">
                <a:solidFill>
                  <a:srgbClr val="000000"/>
                </a:solidFill>
              </a:rPr>
              <a:t>Currently Second in the Nation for number of women killed by partners or ex-partners</a:t>
            </a:r>
          </a:p>
          <a:p>
            <a:r>
              <a:rPr lang="en-US" sz="2000" dirty="0" smtClean="0">
                <a:solidFill>
                  <a:srgbClr val="000000"/>
                </a:solidFill>
              </a:rPr>
              <a:t>On average, 30 women are killed each year due to domestic violence (over 300 during the last decade)</a:t>
            </a:r>
          </a:p>
          <a:p>
            <a:r>
              <a:rPr lang="en-US" sz="2000" dirty="0" smtClean="0">
                <a:solidFill>
                  <a:srgbClr val="000000"/>
                </a:solidFill>
              </a:rPr>
              <a:t>SC has an average of 36,000 reports of domestic violence in SC.  -- Yet studies indicate that only 1 in 4 incidents are reported</a:t>
            </a:r>
          </a:p>
          <a:p>
            <a:r>
              <a:rPr lang="en-US" sz="2000" dirty="0" smtClean="0">
                <a:solidFill>
                  <a:srgbClr val="000000"/>
                </a:solidFill>
              </a:rPr>
              <a:t>Domestic violence is the LEADING cause of injuries to women aged 15-44 (more than car accidents, muggings, and rapes combined)</a:t>
            </a: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4724400"/>
            <a:ext cx="2438400" cy="1922647"/>
          </a:xfrm>
          <a:prstGeom prst="rect">
            <a:avLst/>
          </a:prstGeom>
        </p:spPr>
      </p:pic>
      <p:pic>
        <p:nvPicPr>
          <p:cNvPr id="3" name="Picture 2"/>
          <p:cNvPicPr>
            <a:picLocks noChangeAspect="1"/>
          </p:cNvPicPr>
          <p:nvPr/>
        </p:nvPicPr>
        <p:blipFill>
          <a:blip r:embed="rId5"/>
          <a:stretch>
            <a:fillRect/>
          </a:stretch>
        </p:blipFill>
        <p:spPr>
          <a:xfrm>
            <a:off x="304800" y="5704011"/>
            <a:ext cx="1042506" cy="823031"/>
          </a:xfrm>
          <a:prstGeom prst="rect">
            <a:avLst/>
          </a:prstGeom>
        </p:spPr>
      </p:pic>
    </p:spTree>
    <p:extLst>
      <p:ext uri="{BB962C8B-B14F-4D97-AF65-F5344CB8AC3E}">
        <p14:creationId xmlns:p14="http://schemas.microsoft.com/office/powerpoint/2010/main" val="3379781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The Legacy:</a:t>
            </a:r>
          </a:p>
          <a:p>
            <a:endParaRPr lang="en-US" sz="2000" dirty="0" smtClean="0">
              <a:solidFill>
                <a:srgbClr val="000000"/>
              </a:solidFill>
            </a:endParaRP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81400"/>
            <a:ext cx="2286000" cy="2753762"/>
          </a:xfrm>
          <a:prstGeom prst="rect">
            <a:avLst/>
          </a:prstGeom>
        </p:spPr>
      </p:pic>
      <p:pic>
        <p:nvPicPr>
          <p:cNvPr id="3" name="Picture 2"/>
          <p:cNvPicPr>
            <a:picLocks noChangeAspect="1"/>
          </p:cNvPicPr>
          <p:nvPr/>
        </p:nvPicPr>
        <p:blipFill>
          <a:blip r:embed="rId5"/>
          <a:stretch>
            <a:fillRect/>
          </a:stretch>
        </p:blipFill>
        <p:spPr>
          <a:xfrm>
            <a:off x="381000" y="5638800"/>
            <a:ext cx="1042506" cy="823031"/>
          </a:xfrm>
          <a:prstGeom prst="rect">
            <a:avLst/>
          </a:prstGeom>
        </p:spPr>
      </p:pic>
    </p:spTree>
    <p:extLst>
      <p:ext uri="{BB962C8B-B14F-4D97-AF65-F5344CB8AC3E}">
        <p14:creationId xmlns:p14="http://schemas.microsoft.com/office/powerpoint/2010/main" val="250110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The Legacy:</a:t>
            </a:r>
          </a:p>
          <a:p>
            <a:r>
              <a:rPr lang="en-US" sz="2000" dirty="0" smtClean="0">
                <a:solidFill>
                  <a:srgbClr val="000000"/>
                </a:solidFill>
              </a:rPr>
              <a:t>Boys who witness their mother’s abuse are twice as likely to become adult men who batter compared to boys from non-abusive households</a:t>
            </a:r>
          </a:p>
          <a:p>
            <a:endParaRPr lang="en-US" sz="2000" dirty="0" smtClean="0">
              <a:solidFill>
                <a:srgbClr val="000000"/>
              </a:solidFill>
            </a:endParaRP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81400"/>
            <a:ext cx="2286000" cy="2753762"/>
          </a:xfrm>
          <a:prstGeom prst="rect">
            <a:avLst/>
          </a:prstGeom>
        </p:spPr>
      </p:pic>
      <p:pic>
        <p:nvPicPr>
          <p:cNvPr id="3" name="Picture 2"/>
          <p:cNvPicPr>
            <a:picLocks noChangeAspect="1"/>
          </p:cNvPicPr>
          <p:nvPr/>
        </p:nvPicPr>
        <p:blipFill>
          <a:blip r:embed="rId5"/>
          <a:stretch>
            <a:fillRect/>
          </a:stretch>
        </p:blipFill>
        <p:spPr>
          <a:xfrm>
            <a:off x="381000" y="5638800"/>
            <a:ext cx="1042506" cy="823031"/>
          </a:xfrm>
          <a:prstGeom prst="rect">
            <a:avLst/>
          </a:prstGeom>
        </p:spPr>
      </p:pic>
    </p:spTree>
    <p:extLst>
      <p:ext uri="{BB962C8B-B14F-4D97-AF65-F5344CB8AC3E}">
        <p14:creationId xmlns:p14="http://schemas.microsoft.com/office/powerpoint/2010/main" val="3577358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The Legacy:</a:t>
            </a:r>
          </a:p>
          <a:p>
            <a:r>
              <a:rPr lang="en-US" sz="2000" dirty="0" smtClean="0">
                <a:solidFill>
                  <a:srgbClr val="000000"/>
                </a:solidFill>
              </a:rPr>
              <a:t>Boys who witness their mother’s abuse are twice as likely to become adult men who batter compared to boys from non-abusive households</a:t>
            </a:r>
          </a:p>
          <a:p>
            <a:r>
              <a:rPr lang="en-US" sz="2000" dirty="0" smtClean="0">
                <a:solidFill>
                  <a:srgbClr val="000000"/>
                </a:solidFill>
              </a:rPr>
              <a:t>Girls who witness their mother’s abuse are more likely to become adult victims of domestic violence themselves</a:t>
            </a:r>
          </a:p>
          <a:p>
            <a:endParaRPr lang="en-US" sz="2000" dirty="0" smtClean="0">
              <a:solidFill>
                <a:srgbClr val="000000"/>
              </a:solidFill>
            </a:endParaRP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81400"/>
            <a:ext cx="2286000" cy="2753762"/>
          </a:xfrm>
          <a:prstGeom prst="rect">
            <a:avLst/>
          </a:prstGeom>
        </p:spPr>
      </p:pic>
      <p:pic>
        <p:nvPicPr>
          <p:cNvPr id="3" name="Picture 2"/>
          <p:cNvPicPr>
            <a:picLocks noChangeAspect="1"/>
          </p:cNvPicPr>
          <p:nvPr/>
        </p:nvPicPr>
        <p:blipFill>
          <a:blip r:embed="rId5"/>
          <a:stretch>
            <a:fillRect/>
          </a:stretch>
        </p:blipFill>
        <p:spPr>
          <a:xfrm>
            <a:off x="304800" y="5791200"/>
            <a:ext cx="1042506" cy="823031"/>
          </a:xfrm>
          <a:prstGeom prst="rect">
            <a:avLst/>
          </a:prstGeom>
        </p:spPr>
      </p:pic>
    </p:spTree>
    <p:extLst>
      <p:ext uri="{BB962C8B-B14F-4D97-AF65-F5344CB8AC3E}">
        <p14:creationId xmlns:p14="http://schemas.microsoft.com/office/powerpoint/2010/main" val="235193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The Legacy:</a:t>
            </a:r>
          </a:p>
          <a:p>
            <a:r>
              <a:rPr lang="en-US" sz="2000" dirty="0" smtClean="0">
                <a:solidFill>
                  <a:srgbClr val="000000"/>
                </a:solidFill>
              </a:rPr>
              <a:t>Boys who witness their mother’s abuse are twice as likely to become adult men who batter compared to boys from non-abusive households</a:t>
            </a:r>
          </a:p>
          <a:p>
            <a:r>
              <a:rPr lang="en-US" sz="2000" dirty="0" smtClean="0">
                <a:solidFill>
                  <a:srgbClr val="000000"/>
                </a:solidFill>
              </a:rPr>
              <a:t>Girls who witness their mother’s abuse are more likely to become adult victims of domestic violence themselves</a:t>
            </a:r>
          </a:p>
          <a:p>
            <a:r>
              <a:rPr lang="en-US" sz="2000" dirty="0" smtClean="0">
                <a:solidFill>
                  <a:srgbClr val="000000"/>
                </a:solidFill>
              </a:rPr>
              <a:t>Children exposed to domestic violence are SIX times more likely to commit suicide than other children.</a:t>
            </a:r>
          </a:p>
          <a:p>
            <a:endParaRPr lang="en-US" sz="2000" dirty="0" smtClean="0">
              <a:solidFill>
                <a:srgbClr val="000000"/>
              </a:solidFill>
            </a:endParaRP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81400"/>
            <a:ext cx="2286000" cy="2753762"/>
          </a:xfrm>
          <a:prstGeom prst="rect">
            <a:avLst/>
          </a:prstGeom>
        </p:spPr>
      </p:pic>
      <p:pic>
        <p:nvPicPr>
          <p:cNvPr id="3" name="Picture 2"/>
          <p:cNvPicPr>
            <a:picLocks noChangeAspect="1"/>
          </p:cNvPicPr>
          <p:nvPr/>
        </p:nvPicPr>
        <p:blipFill>
          <a:blip r:embed="rId5"/>
          <a:stretch>
            <a:fillRect/>
          </a:stretch>
        </p:blipFill>
        <p:spPr>
          <a:xfrm>
            <a:off x="207410" y="5715000"/>
            <a:ext cx="1042506" cy="823031"/>
          </a:xfrm>
          <a:prstGeom prst="rect">
            <a:avLst/>
          </a:prstGeom>
        </p:spPr>
      </p:pic>
    </p:spTree>
    <p:extLst>
      <p:ext uri="{BB962C8B-B14F-4D97-AF65-F5344CB8AC3E}">
        <p14:creationId xmlns:p14="http://schemas.microsoft.com/office/powerpoint/2010/main" val="23232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2438400"/>
            <a:ext cx="7758112" cy="3509962"/>
          </a:xfrm>
        </p:spPr>
        <p:txBody>
          <a:bodyPr/>
          <a:lstStyle/>
          <a:p>
            <a:pPr marL="0" indent="0" algn="ctr">
              <a:buNone/>
            </a:pPr>
            <a:r>
              <a:rPr lang="en-US" dirty="0" smtClean="0">
                <a:solidFill>
                  <a:srgbClr val="FF0000"/>
                </a:solidFill>
              </a:rPr>
              <a:t>Understanding Domestic Abuse</a:t>
            </a: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200400"/>
            <a:ext cx="3294013" cy="1755648"/>
          </a:xfrm>
          <a:prstGeom prst="rect">
            <a:avLst/>
          </a:prstGeom>
        </p:spPr>
      </p:pic>
      <p:pic>
        <p:nvPicPr>
          <p:cNvPr id="2" name="Picture 1"/>
          <p:cNvPicPr>
            <a:picLocks noChangeAspect="1"/>
          </p:cNvPicPr>
          <p:nvPr/>
        </p:nvPicPr>
        <p:blipFill>
          <a:blip r:embed="rId3"/>
          <a:stretch>
            <a:fillRect/>
          </a:stretch>
        </p:blipFill>
        <p:spPr>
          <a:xfrm>
            <a:off x="377000" y="5715000"/>
            <a:ext cx="1042506" cy="823031"/>
          </a:xfrm>
          <a:prstGeom prst="rect">
            <a:avLst/>
          </a:prstGeom>
        </p:spPr>
      </p:pic>
    </p:spTree>
    <p:extLst>
      <p:ext uri="{BB962C8B-B14F-4D97-AF65-F5344CB8AC3E}">
        <p14:creationId xmlns:p14="http://schemas.microsoft.com/office/powerpoint/2010/main" val="424560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About this program</a:t>
            </a:r>
            <a:endParaRPr lang="en-US" b="1" dirty="0" smtClean="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The South Carolina Society of Human Resource Management (SC SHRM) is proud to be a part of the Domestic Violence Task Force as established by Gov. Nikki Haley.  </a:t>
            </a:r>
            <a:r>
              <a:rPr lang="en-US" sz="2000" dirty="0">
                <a:solidFill>
                  <a:srgbClr val="000000"/>
                </a:solidFill>
              </a:rPr>
              <a:t> </a:t>
            </a:r>
            <a:r>
              <a:rPr lang="en-US" sz="2000" dirty="0" smtClean="0">
                <a:solidFill>
                  <a:srgbClr val="000000"/>
                </a:solidFill>
              </a:rPr>
              <a:t>Through the resources and expertise that is coming out of this task force, we have all agreed to call those who have been abused </a:t>
            </a:r>
            <a:r>
              <a:rPr lang="en-US" sz="2000" b="1" dirty="0" smtClean="0">
                <a:solidFill>
                  <a:srgbClr val="000000"/>
                </a:solidFill>
              </a:rPr>
              <a:t>“survivors” </a:t>
            </a:r>
            <a:r>
              <a:rPr lang="en-US" sz="2000" dirty="0" smtClean="0">
                <a:solidFill>
                  <a:srgbClr val="000000"/>
                </a:solidFill>
              </a:rPr>
              <a:t>of domestic violence and NOT “victims” of domestic violence.  If you are still alive, you are a survivor.  We at SC SHRM salute you as a survivor and we are here to support you and to help employers understand what they can do to help.</a:t>
            </a:r>
            <a:r>
              <a:rPr lang="en-US" sz="2000" dirty="0">
                <a:solidFill>
                  <a:srgbClr val="000000"/>
                </a:solidFill>
              </a:rPr>
              <a:t> </a:t>
            </a:r>
            <a:endParaRPr lang="en-US" sz="2000" dirty="0" smtClean="0">
              <a:solidFill>
                <a:srgbClr val="000000"/>
              </a:solidFill>
            </a:endParaRPr>
          </a:p>
          <a:p>
            <a:pPr marL="0" indent="0">
              <a:buNone/>
            </a:pPr>
            <a:endParaRPr lang="en-US" sz="2000" dirty="0" smtClean="0">
              <a:solidFill>
                <a:srgbClr val="000000"/>
              </a:solidFill>
            </a:endParaRPr>
          </a:p>
          <a:p>
            <a:pPr marL="0" indent="0">
              <a:buNone/>
            </a:pPr>
            <a:endParaRPr lang="en-US" sz="2000" dirty="0">
              <a:solidFill>
                <a:srgbClr val="000000"/>
              </a:solidFill>
            </a:endParaRPr>
          </a:p>
          <a:p>
            <a:pPr marL="0" indent="0">
              <a:buNone/>
            </a:pPr>
            <a:endParaRPr lang="en-US" sz="2000" dirty="0" smtClean="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r>
              <a:rPr lang="en-US" sz="1400" dirty="0" smtClean="0">
                <a:solidFill>
                  <a:srgbClr val="000000"/>
                </a:solidFill>
              </a:rPr>
              <a:t>Throughout </a:t>
            </a:r>
            <a:r>
              <a:rPr lang="en-US" sz="1400" dirty="0">
                <a:solidFill>
                  <a:srgbClr val="000000"/>
                </a:solidFill>
              </a:rPr>
              <a:t>this presentation, we use the word “she” to speak of those who have been abused, primarily because statistics show that over 90% of those abused are women. </a:t>
            </a:r>
            <a:r>
              <a:rPr lang="en-US" sz="1400" dirty="0" smtClean="0">
                <a:solidFill>
                  <a:srgbClr val="000000"/>
                </a:solidFill>
              </a:rPr>
              <a:t> Please note that all genders can be and are abused as well.</a:t>
            </a:r>
            <a:endParaRPr lang="en-US" sz="1400" dirty="0">
              <a:solidFill>
                <a:srgbClr val="000000"/>
              </a:solidFill>
            </a:endParaRPr>
          </a:p>
          <a:p>
            <a:pPr marL="0" indent="0" eaLnBrk="1" hangingPunct="1">
              <a:buNone/>
            </a:pPr>
            <a:endParaRPr lang="en-US" sz="2000" dirty="0" smtClean="0">
              <a:solidFill>
                <a:srgbClr val="000000"/>
              </a:solidFill>
            </a:endParaRPr>
          </a:p>
        </p:txBody>
      </p:sp>
      <p:pic>
        <p:nvPicPr>
          <p:cNvPr id="2" name="Picture 1"/>
          <p:cNvPicPr>
            <a:picLocks noChangeAspect="1"/>
          </p:cNvPicPr>
          <p:nvPr/>
        </p:nvPicPr>
        <p:blipFill>
          <a:blip r:embed="rId4"/>
          <a:stretch>
            <a:fillRect/>
          </a:stretch>
        </p:blipFill>
        <p:spPr>
          <a:xfrm>
            <a:off x="304800" y="5715000"/>
            <a:ext cx="1042506" cy="823031"/>
          </a:xfrm>
          <a:prstGeom prst="rect">
            <a:avLst/>
          </a:prstGeom>
        </p:spPr>
      </p:pic>
      <p:pic>
        <p:nvPicPr>
          <p:cNvPr id="5" name="Picture 4"/>
          <p:cNvPicPr>
            <a:picLocks noChangeAspect="1"/>
          </p:cNvPicPr>
          <p:nvPr/>
        </p:nvPicPr>
        <p:blipFill>
          <a:blip r:embed="rId5"/>
          <a:stretch>
            <a:fillRect/>
          </a:stretch>
        </p:blipFill>
        <p:spPr>
          <a:xfrm>
            <a:off x="4495800" y="4114800"/>
            <a:ext cx="1439334" cy="1447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Types of Domestic Abuse?</a:t>
            </a:r>
          </a:p>
        </p:txBody>
      </p:sp>
      <p:sp>
        <p:nvSpPr>
          <p:cNvPr id="5123" name="Rectangle 3"/>
          <p:cNvSpPr>
            <a:spLocks noGrp="1" noChangeArrowheads="1"/>
          </p:cNvSpPr>
          <p:nvPr>
            <p:ph type="body" idx="1"/>
          </p:nvPr>
        </p:nvSpPr>
        <p:spPr>
          <a:xfrm>
            <a:off x="1908175" y="909638"/>
            <a:ext cx="7056438" cy="5832475"/>
          </a:xfrm>
        </p:spPr>
        <p:txBody>
          <a:bodyPr/>
          <a:lstStyle/>
          <a:p>
            <a:endParaRPr lang="en-US" sz="2000" dirty="0" smtClean="0">
              <a:solidFill>
                <a:srgbClr val="000000"/>
              </a:solidFill>
            </a:endParaRPr>
          </a:p>
          <a:p>
            <a:r>
              <a:rPr lang="en-US" sz="2000" dirty="0" smtClean="0">
                <a:solidFill>
                  <a:srgbClr val="080808"/>
                </a:solidFill>
              </a:rPr>
              <a:t>Physical Abuse – physically striking a person.  Don’t be fooled just because you can’t see the bruises</a:t>
            </a:r>
          </a:p>
          <a:p>
            <a:r>
              <a:rPr lang="en-US" sz="2000" dirty="0" smtClean="0">
                <a:solidFill>
                  <a:srgbClr val="080808"/>
                </a:solidFill>
              </a:rPr>
              <a:t>Sexual Abuse – forcing sexual acts – even married persons legally must give their consent</a:t>
            </a:r>
          </a:p>
          <a:p>
            <a:r>
              <a:rPr lang="en-US" sz="2000" dirty="0" smtClean="0">
                <a:solidFill>
                  <a:srgbClr val="080808"/>
                </a:solidFill>
              </a:rPr>
              <a:t>Emotional Abuse – making the victim feel worthless, useless, stupid</a:t>
            </a:r>
          </a:p>
          <a:p>
            <a:r>
              <a:rPr lang="en-US" sz="2000" dirty="0" smtClean="0">
                <a:solidFill>
                  <a:srgbClr val="080808"/>
                </a:solidFill>
              </a:rPr>
              <a:t>Economic Abuse – refusing to give money or reminding victim that if he/she left, there would be no money to live on without the other person</a:t>
            </a:r>
          </a:p>
          <a:p>
            <a:r>
              <a:rPr lang="en-US" sz="2000" dirty="0" smtClean="0">
                <a:solidFill>
                  <a:srgbClr val="080808"/>
                </a:solidFill>
              </a:rPr>
              <a:t>Psychological Abuse – if you leave me, I’ll kill myself, I’ll harm the kids, the pets; constant monitoring of activities, bank accounts, phone records.</a:t>
            </a:r>
          </a:p>
        </p:txBody>
      </p:sp>
      <p:pic>
        <p:nvPicPr>
          <p:cNvPr id="2" name="Picture 1"/>
          <p:cNvPicPr>
            <a:picLocks noChangeAspect="1"/>
          </p:cNvPicPr>
          <p:nvPr/>
        </p:nvPicPr>
        <p:blipFill>
          <a:blip r:embed="rId4"/>
          <a:stretch>
            <a:fillRect/>
          </a:stretch>
        </p:blipFill>
        <p:spPr>
          <a:xfrm>
            <a:off x="304800" y="5791200"/>
            <a:ext cx="1042506" cy="823031"/>
          </a:xfrm>
          <a:prstGeom prst="rect">
            <a:avLst/>
          </a:prstGeom>
        </p:spPr>
      </p:pic>
    </p:spTree>
    <p:extLst>
      <p:ext uri="{BB962C8B-B14F-4D97-AF65-F5344CB8AC3E}">
        <p14:creationId xmlns:p14="http://schemas.microsoft.com/office/powerpoint/2010/main" val="3988686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a:t>
            </a:r>
            <a:r>
              <a:rPr lang="en-US" b="1" dirty="0" err="1" smtClean="0">
                <a:solidFill>
                  <a:srgbClr val="FF0000"/>
                </a:solidFill>
              </a:rPr>
              <a:t>whyIdidntleave</a:t>
            </a:r>
            <a:r>
              <a:rPr lang="en-US" b="1" dirty="0" smtClean="0">
                <a:solidFill>
                  <a:srgbClr val="FF0000"/>
                </a:solidFill>
              </a:rPr>
              <a:t> #</a:t>
            </a:r>
            <a:r>
              <a:rPr lang="en-US" b="1" dirty="0" err="1" smtClean="0">
                <a:solidFill>
                  <a:srgbClr val="FF0000"/>
                </a:solidFill>
              </a:rPr>
              <a:t>whyIstayed</a:t>
            </a:r>
            <a:endParaRPr lang="en-US" b="1" dirty="0" smtClean="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1600" dirty="0" smtClean="0">
                <a:solidFill>
                  <a:srgbClr val="000000"/>
                </a:solidFill>
              </a:rPr>
              <a:t>“So </a:t>
            </a:r>
            <a:r>
              <a:rPr lang="en-US" sz="1600" dirty="0">
                <a:solidFill>
                  <a:srgbClr val="000000"/>
                </a:solidFill>
              </a:rPr>
              <a:t>many people ask why #</a:t>
            </a:r>
            <a:r>
              <a:rPr lang="en-US" sz="1600" dirty="0" err="1">
                <a:solidFill>
                  <a:srgbClr val="000000"/>
                </a:solidFill>
              </a:rPr>
              <a:t>domesticviolence</a:t>
            </a:r>
            <a:r>
              <a:rPr lang="en-US" sz="1600" dirty="0">
                <a:solidFill>
                  <a:srgbClr val="000000"/>
                </a:solidFill>
              </a:rPr>
              <a:t> victims don't </a:t>
            </a:r>
            <a:r>
              <a:rPr lang="en-US" sz="1600" dirty="0" smtClean="0">
                <a:solidFill>
                  <a:srgbClr val="000000"/>
                </a:solidFill>
              </a:rPr>
              <a:t>‘just </a:t>
            </a:r>
            <a:r>
              <a:rPr lang="en-US" sz="1600" dirty="0">
                <a:solidFill>
                  <a:srgbClr val="000000"/>
                </a:solidFill>
              </a:rPr>
              <a:t>leave </a:t>
            </a:r>
            <a:r>
              <a:rPr lang="en-US" sz="1600" dirty="0" smtClean="0">
                <a:solidFill>
                  <a:srgbClr val="000000"/>
                </a:solidFill>
              </a:rPr>
              <a:t>him’. </a:t>
            </a:r>
            <a:r>
              <a:rPr lang="en-US" sz="1600" dirty="0">
                <a:solidFill>
                  <a:srgbClr val="000000"/>
                </a:solidFill>
              </a:rPr>
              <a:t>My answer is: I was scared out of my </a:t>
            </a:r>
            <a:r>
              <a:rPr lang="en-US" sz="1600" dirty="0" smtClean="0">
                <a:solidFill>
                  <a:srgbClr val="000000"/>
                </a:solidFill>
              </a:rPr>
              <a:t>f***g mind.” </a:t>
            </a:r>
            <a:r>
              <a:rPr lang="en-US" sz="1600" dirty="0">
                <a:solidFill>
                  <a:srgbClr val="000000"/>
                </a:solidFill>
              </a:rPr>
              <a:t>#</a:t>
            </a:r>
            <a:r>
              <a:rPr lang="en-US" sz="1600" dirty="0" err="1" smtClean="0">
                <a:solidFill>
                  <a:srgbClr val="000000"/>
                </a:solidFill>
              </a:rPr>
              <a:t>WhyIDidntLeave</a:t>
            </a:r>
            <a:endParaRPr lang="en-US" sz="1600" dirty="0" smtClean="0">
              <a:solidFill>
                <a:srgbClr val="000000"/>
              </a:solidFill>
            </a:endParaRPr>
          </a:p>
          <a:p>
            <a:pPr marL="0" indent="0">
              <a:buNone/>
            </a:pPr>
            <a:endParaRPr lang="en-US" sz="800" dirty="0" smtClean="0">
              <a:solidFill>
                <a:srgbClr val="000000"/>
              </a:solidFill>
            </a:endParaRPr>
          </a:p>
          <a:p>
            <a:pPr marL="0" indent="0">
              <a:buNone/>
            </a:pPr>
            <a:r>
              <a:rPr lang="en-US" sz="1600" dirty="0" smtClean="0">
                <a:solidFill>
                  <a:srgbClr val="000000"/>
                </a:solidFill>
              </a:rPr>
              <a:t>#</a:t>
            </a:r>
            <a:r>
              <a:rPr lang="en-US" sz="1600" dirty="0" err="1">
                <a:solidFill>
                  <a:srgbClr val="000000"/>
                </a:solidFill>
              </a:rPr>
              <a:t>whyididntleave</a:t>
            </a:r>
            <a:r>
              <a:rPr lang="en-US" sz="1600" dirty="0">
                <a:solidFill>
                  <a:srgbClr val="000000"/>
                </a:solidFill>
              </a:rPr>
              <a:t> because I began to believe the abuse, and thought I was </a:t>
            </a:r>
            <a:r>
              <a:rPr lang="en-US" sz="1600" dirty="0" smtClean="0">
                <a:solidFill>
                  <a:srgbClr val="000000"/>
                </a:solidFill>
              </a:rPr>
              <a:t>worthless</a:t>
            </a:r>
          </a:p>
          <a:p>
            <a:pPr marL="0" indent="0">
              <a:buNone/>
            </a:pPr>
            <a:endParaRPr lang="en-US" altLang="en-US" sz="800" dirty="0" smtClean="0">
              <a:solidFill>
                <a:srgbClr val="66757F"/>
              </a:solidFill>
              <a:latin typeface="HelveticaNeue"/>
              <a:cs typeface="Arial" panose="020B0604020202020204" pitchFamily="34" charset="0"/>
            </a:endParaRPr>
          </a:p>
          <a:p>
            <a:pPr marL="0" lvl="0" indent="0" rtl="1" eaLnBrk="0" fontAlgn="t" hangingPunct="0">
              <a:spcBef>
                <a:spcPct val="0"/>
              </a:spcBef>
              <a:buNone/>
            </a:pPr>
            <a:r>
              <a:rPr lang="en-US" altLang="en-US" sz="1600" dirty="0" smtClean="0">
                <a:solidFill>
                  <a:srgbClr val="080808"/>
                </a:solidFill>
                <a:latin typeface="HelveticaNeue"/>
                <a:cs typeface="Arial" panose="020B0604020202020204" pitchFamily="34" charset="0"/>
              </a:rPr>
              <a:t>He </a:t>
            </a:r>
            <a:r>
              <a:rPr lang="en-US" altLang="en-US" sz="1600" dirty="0">
                <a:solidFill>
                  <a:srgbClr val="080808"/>
                </a:solidFill>
                <a:latin typeface="HelveticaNeue"/>
                <a:cs typeface="Arial" panose="020B0604020202020204" pitchFamily="34" charset="0"/>
              </a:rPr>
              <a:t>"manipulated and controlled me for so long-how he brainwashed me into thinking the beatings were my </a:t>
            </a:r>
            <a:r>
              <a:rPr lang="en-US" altLang="en-US" sz="1600" dirty="0" smtClean="0">
                <a:solidFill>
                  <a:srgbClr val="080808"/>
                </a:solidFill>
                <a:latin typeface="HelveticaNeue"/>
                <a:cs typeface="Arial" panose="020B0604020202020204" pitchFamily="34" charset="0"/>
              </a:rPr>
              <a:t>fault“ #</a:t>
            </a:r>
            <a:r>
              <a:rPr lang="en-US" altLang="en-US" sz="1600" dirty="0" err="1" smtClean="0">
                <a:solidFill>
                  <a:srgbClr val="080808"/>
                </a:solidFill>
                <a:latin typeface="HelveticaNeue"/>
                <a:cs typeface="Arial" panose="020B0604020202020204" pitchFamily="34" charset="0"/>
              </a:rPr>
              <a:t>whyIstayed</a:t>
            </a:r>
            <a:endParaRPr lang="en-US" altLang="en-US" sz="1600" dirty="0" smtClean="0">
              <a:solidFill>
                <a:srgbClr val="080808"/>
              </a:solidFill>
              <a:latin typeface="HelveticaNeue"/>
              <a:cs typeface="Arial" panose="020B0604020202020204" pitchFamily="34" charset="0"/>
            </a:endParaRPr>
          </a:p>
          <a:p>
            <a:pPr marL="0" lvl="0" indent="0" rtl="1" eaLnBrk="0" fontAlgn="t" hangingPunct="0">
              <a:spcBef>
                <a:spcPct val="0"/>
              </a:spcBef>
              <a:buNone/>
            </a:pPr>
            <a:endParaRPr lang="en-US" altLang="en-US" sz="800" dirty="0" smtClean="0">
              <a:solidFill>
                <a:srgbClr val="080808"/>
              </a:solidFill>
              <a:latin typeface="HelveticaNeue"/>
              <a:cs typeface="Arial" panose="020B0604020202020204" pitchFamily="34" charset="0"/>
            </a:endParaRPr>
          </a:p>
          <a:p>
            <a:pPr marL="0" lvl="0" indent="0" rtl="1" eaLnBrk="0" fontAlgn="t" hangingPunct="0">
              <a:spcBef>
                <a:spcPct val="0"/>
              </a:spcBef>
              <a:buNone/>
            </a:pPr>
            <a:r>
              <a:rPr lang="en-US" sz="1600" dirty="0">
                <a:solidFill>
                  <a:srgbClr val="080808"/>
                </a:solidFill>
                <a:hlinkClick r:id="rId4" tooltip="#WhyIStayed"/>
              </a:rPr>
              <a:t>#</a:t>
            </a:r>
            <a:r>
              <a:rPr lang="en-US" sz="1600" dirty="0" err="1">
                <a:solidFill>
                  <a:srgbClr val="080808"/>
                </a:solidFill>
                <a:hlinkClick r:id="rId4" tooltip="#WhyIStayed"/>
              </a:rPr>
              <a:t>WhyIStayed</a:t>
            </a:r>
            <a:r>
              <a:rPr lang="en-US" sz="1600" dirty="0">
                <a:solidFill>
                  <a:srgbClr val="080808"/>
                </a:solidFill>
              </a:rPr>
              <a:t> because I didn't know that there were types of abuse other than </a:t>
            </a:r>
            <a:r>
              <a:rPr lang="en-US" sz="1600" dirty="0" smtClean="0">
                <a:solidFill>
                  <a:srgbClr val="080808"/>
                </a:solidFill>
              </a:rPr>
              <a:t>physical</a:t>
            </a:r>
          </a:p>
          <a:p>
            <a:pPr marL="0" lvl="0" indent="0" rtl="1" eaLnBrk="0" fontAlgn="t" hangingPunct="0">
              <a:spcBef>
                <a:spcPct val="0"/>
              </a:spcBef>
              <a:buNone/>
            </a:pPr>
            <a:r>
              <a:rPr lang="en-US" altLang="en-US" sz="1600" dirty="0" smtClean="0">
                <a:solidFill>
                  <a:srgbClr val="080808"/>
                </a:solidFill>
                <a:latin typeface="HelveticaNeue"/>
                <a:cs typeface="Arial" panose="020B0604020202020204" pitchFamily="34" charset="0"/>
              </a:rPr>
              <a:t> </a:t>
            </a:r>
          </a:p>
          <a:p>
            <a:pPr marL="0" lvl="0" indent="0" rtl="1" eaLnBrk="0" fontAlgn="t" hangingPunct="0">
              <a:spcBef>
                <a:spcPct val="0"/>
              </a:spcBef>
              <a:buNone/>
            </a:pPr>
            <a:r>
              <a:rPr lang="en-US" sz="1600" dirty="0">
                <a:solidFill>
                  <a:srgbClr val="080808"/>
                </a:solidFill>
                <a:hlinkClick r:id="rId4" tooltip="#WhyIStayed"/>
              </a:rPr>
              <a:t>#</a:t>
            </a:r>
            <a:r>
              <a:rPr lang="en-US" sz="1600" dirty="0" err="1">
                <a:solidFill>
                  <a:srgbClr val="080808"/>
                </a:solidFill>
                <a:hlinkClick r:id="rId4" tooltip="#WhyIStayed"/>
              </a:rPr>
              <a:t>WhyIStayed</a:t>
            </a:r>
            <a:r>
              <a:rPr lang="en-US" sz="1600" dirty="0">
                <a:solidFill>
                  <a:srgbClr val="080808"/>
                </a:solidFill>
              </a:rPr>
              <a:t> -he had me brainwashed thinking I deserved it. </a:t>
            </a:r>
            <a:r>
              <a:rPr lang="en-US" sz="1600" dirty="0">
                <a:solidFill>
                  <a:srgbClr val="080808"/>
                </a:solidFill>
                <a:hlinkClick r:id="rId5" tooltip="#WhyILeft"/>
              </a:rPr>
              <a:t>#</a:t>
            </a:r>
            <a:r>
              <a:rPr lang="en-US" sz="1600" dirty="0" err="1">
                <a:solidFill>
                  <a:srgbClr val="080808"/>
                </a:solidFill>
                <a:hlinkClick r:id="rId5" tooltip="#WhyILeft"/>
              </a:rPr>
              <a:t>WhyILeft</a:t>
            </a:r>
            <a:r>
              <a:rPr lang="en-US" sz="1600" dirty="0">
                <a:solidFill>
                  <a:srgbClr val="080808"/>
                </a:solidFill>
              </a:rPr>
              <a:t> - read Barbara De Angelis' book "Are You The One For Me?" Life changing</a:t>
            </a:r>
            <a:endParaRPr lang="en-US" altLang="en-US" sz="1600" dirty="0">
              <a:solidFill>
                <a:srgbClr val="080808"/>
              </a:solidFill>
              <a:latin typeface="Arial" panose="020B0604020202020204" pitchFamily="34" charset="0"/>
              <a:cs typeface="Arial" panose="020B0604020202020204" pitchFamily="34" charset="0"/>
            </a:endParaRPr>
          </a:p>
          <a:p>
            <a:pPr marL="0" indent="0">
              <a:buNone/>
            </a:pPr>
            <a:endParaRPr lang="en-US" sz="1600" dirty="0">
              <a:solidFill>
                <a:srgbClr val="000000"/>
              </a:solidFill>
            </a:endParaRPr>
          </a:p>
          <a:p>
            <a:pPr marL="0" indent="0">
              <a:buNone/>
            </a:pPr>
            <a:endParaRPr lang="en-US" sz="1600" dirty="0">
              <a:solidFill>
                <a:srgbClr val="000000"/>
              </a:solidFill>
            </a:endParaRPr>
          </a:p>
          <a:p>
            <a:pPr marL="0" indent="0">
              <a:buNone/>
            </a:pPr>
            <a:endParaRPr lang="en-US" sz="2000" dirty="0" smtClean="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a:p>
            <a:pPr marL="0" indent="0">
              <a:buNone/>
            </a:pPr>
            <a:endParaRPr lang="en-US" sz="2000" dirty="0">
              <a:solidFill>
                <a:srgbClr val="000000"/>
              </a:solidFill>
            </a:endParaRPr>
          </a:p>
        </p:txBody>
      </p:sp>
      <p:sp>
        <p:nvSpPr>
          <p:cNvPr id="4" name="Rectangle 3"/>
          <p:cNvSpPr>
            <a:spLocks noChangeArrowheads="1"/>
          </p:cNvSpPr>
          <p:nvPr/>
        </p:nvSpPr>
        <p:spPr bwMode="auto">
          <a:xfrm>
            <a:off x="0" y="-176794"/>
            <a:ext cx="9144000" cy="353589"/>
          </a:xfrm>
          <a:prstGeom prst="rect">
            <a:avLst/>
          </a:prstGeom>
          <a:solidFill>
            <a:srgbClr val="F5F8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01" tIns="39675" rIns="99981" bIns="66654" numCol="1" anchor="ctr" anchorCtr="0" compatLnSpc="1">
            <a:prstTxWarp prst="textNoShape">
              <a:avLst/>
            </a:prstTxWarp>
            <a:spAutoFit/>
          </a:bodyPr>
          <a:lstStyle/>
          <a:p>
            <a:pPr marL="0" marR="0" lvl="0" indent="0" algn="l" defTabSz="914400" rtl="1" eaLnBrk="0" fontAlgn="t"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3B94D9"/>
                </a:solidFill>
                <a:effectLst/>
                <a:latin typeface="Arial" panose="020B0604020202020204" pitchFamily="34" charset="0"/>
                <a:hlinkClick r:id="rId6"/>
              </a:rPr>
              <a:t>Amanda </a:t>
            </a:r>
            <a:r>
              <a:rPr kumimoji="0" lang="en-US" altLang="en-US" sz="1300" b="0" i="0" u="none" strike="noStrike" cap="none" normalizeH="0" baseline="0" dirty="0" err="1" smtClean="0">
                <a:ln>
                  <a:noFill/>
                </a:ln>
                <a:solidFill>
                  <a:srgbClr val="3B94D9"/>
                </a:solidFill>
                <a:effectLst/>
                <a:latin typeface="Arial" panose="020B0604020202020204" pitchFamily="34" charset="0"/>
                <a:hlinkClick r:id="rId6"/>
              </a:rPr>
              <a:t>Stylianou</a:t>
            </a:r>
            <a:r>
              <a:rPr kumimoji="0" lang="en-US" altLang="en-US" sz="1600" b="1" i="0" u="none" strike="noStrike" cap="none" normalizeH="0" baseline="0" dirty="0" smtClean="0">
                <a:ln>
                  <a:noFill/>
                </a:ln>
                <a:solidFill>
                  <a:srgbClr val="292F33"/>
                </a:solidFill>
                <a:effectLst/>
                <a:latin typeface="Arial" panose="020B0604020202020204" pitchFamily="34" charset="0"/>
                <a:hlinkClick r:id="rId6"/>
              </a:rPr>
              <a:t> </a:t>
            </a:r>
            <a:r>
              <a:rPr kumimoji="0" lang="ar-SA" altLang="en-US" sz="900" b="1" i="0" u="none" strike="noStrike" cap="none" normalizeH="0" baseline="0" dirty="0" smtClean="0">
                <a:ln>
                  <a:noFill/>
                </a:ln>
                <a:solidFill>
                  <a:srgbClr val="66757F"/>
                </a:solidFill>
                <a:effectLst/>
                <a:latin typeface="Arial" panose="020B0604020202020204" pitchFamily="34" charset="0"/>
                <a:cs typeface="Arial" panose="020B0604020202020204" pitchFamily="34" charset="0"/>
                <a:hlinkClick r:id="rId6"/>
              </a:rPr>
              <a:t>‏</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0" y="4267200"/>
            <a:ext cx="1828800" cy="1828800"/>
          </a:xfrm>
          <a:prstGeom prst="rect">
            <a:avLst/>
          </a:prstGeom>
        </p:spPr>
      </p:pic>
      <p:pic>
        <p:nvPicPr>
          <p:cNvPr id="2" name="Picture 1"/>
          <p:cNvPicPr>
            <a:picLocks noChangeAspect="1"/>
          </p:cNvPicPr>
          <p:nvPr/>
        </p:nvPicPr>
        <p:blipFill>
          <a:blip r:embed="rId8"/>
          <a:stretch>
            <a:fillRect/>
          </a:stretch>
        </p:blipFill>
        <p:spPr>
          <a:xfrm>
            <a:off x="304800" y="5684484"/>
            <a:ext cx="1042506" cy="823031"/>
          </a:xfrm>
          <a:prstGeom prst="rect">
            <a:avLst/>
          </a:prstGeom>
        </p:spPr>
      </p:pic>
    </p:spTree>
    <p:extLst>
      <p:ext uri="{BB962C8B-B14F-4D97-AF65-F5344CB8AC3E}">
        <p14:creationId xmlns:p14="http://schemas.microsoft.com/office/powerpoint/2010/main" val="240226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Domestic Violence Is a Cycle</a:t>
            </a:r>
          </a:p>
        </p:txBody>
      </p:sp>
      <p:sp>
        <p:nvSpPr>
          <p:cNvPr id="5123" name="Rectangle 3"/>
          <p:cNvSpPr>
            <a:spLocks noGrp="1" noChangeArrowheads="1"/>
          </p:cNvSpPr>
          <p:nvPr>
            <p:ph type="body" idx="1"/>
          </p:nvPr>
        </p:nvSpPr>
        <p:spPr>
          <a:xfrm>
            <a:off x="1908175" y="909638"/>
            <a:ext cx="7056438" cy="5832475"/>
          </a:xfrm>
        </p:spPr>
        <p:txBody>
          <a:bodyPr/>
          <a:lstStyle/>
          <a:p>
            <a:endParaRPr lang="en-US" sz="2000" dirty="0" smtClean="0">
              <a:solidFill>
                <a:srgbClr val="000000"/>
              </a:solidFill>
            </a:endParaRPr>
          </a:p>
          <a:p>
            <a:pPr marL="0" indent="0">
              <a:buNone/>
            </a:pPr>
            <a:endParaRPr lang="en-US" sz="2000" dirty="0" smtClean="0">
              <a:solidFill>
                <a:srgbClr val="000000"/>
              </a:solidFill>
            </a:endParaRPr>
          </a:p>
        </p:txBody>
      </p:sp>
      <p:graphicFrame>
        <p:nvGraphicFramePr>
          <p:cNvPr id="7" name="Content Placeholder 4"/>
          <p:cNvGraphicFramePr>
            <a:graphicFrameLocks/>
          </p:cNvGraphicFramePr>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stretch>
            <a:fillRect/>
          </a:stretch>
        </p:blipFill>
        <p:spPr>
          <a:xfrm>
            <a:off x="304800" y="5638800"/>
            <a:ext cx="1042506" cy="823031"/>
          </a:xfrm>
          <a:prstGeom prst="rect">
            <a:avLst/>
          </a:prstGeom>
        </p:spPr>
      </p:pic>
    </p:spTree>
    <p:extLst>
      <p:ext uri="{BB962C8B-B14F-4D97-AF65-F5344CB8AC3E}">
        <p14:creationId xmlns:p14="http://schemas.microsoft.com/office/powerpoint/2010/main" val="2727985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828800" y="3717925"/>
            <a:ext cx="6400800" cy="503238"/>
          </a:xfrm>
        </p:spPr>
        <p:txBody>
          <a:bodyPr/>
          <a:lstStyle/>
          <a:p>
            <a:r>
              <a:rPr lang="en-US" dirty="0" smtClean="0">
                <a:solidFill>
                  <a:srgbClr val="FF0000"/>
                </a:solidFill>
              </a:rPr>
              <a:t>With Facts Like These…</a:t>
            </a:r>
          </a:p>
          <a:p>
            <a:endParaRPr lang="en-US" dirty="0"/>
          </a:p>
          <a:p>
            <a:r>
              <a:rPr lang="en-US" dirty="0" smtClean="0"/>
              <a:t>How Could Domestic Violence NOT</a:t>
            </a:r>
          </a:p>
          <a:p>
            <a:r>
              <a:rPr lang="en-US" dirty="0" smtClean="0"/>
              <a:t>Affect the Workplace?</a:t>
            </a:r>
            <a:endParaRPr lang="en-US" dirty="0"/>
          </a:p>
        </p:txBody>
      </p:sp>
    </p:spTree>
    <p:extLst>
      <p:ext uri="{BB962C8B-B14F-4D97-AF65-F5344CB8AC3E}">
        <p14:creationId xmlns:p14="http://schemas.microsoft.com/office/powerpoint/2010/main" val="3375914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does this Mean for the Workplace?</a:t>
            </a:r>
          </a:p>
        </p:txBody>
      </p:sp>
      <p:sp>
        <p:nvSpPr>
          <p:cNvPr id="5123" name="Rectangle 3"/>
          <p:cNvSpPr>
            <a:spLocks noGrp="1" noChangeArrowheads="1"/>
          </p:cNvSpPr>
          <p:nvPr>
            <p:ph type="body" idx="1"/>
          </p:nvPr>
        </p:nvSpPr>
        <p:spPr>
          <a:xfrm>
            <a:off x="1908175" y="909638"/>
            <a:ext cx="7056438" cy="5832475"/>
          </a:xfrm>
        </p:spPr>
        <p:txBody>
          <a:bodyPr/>
          <a:lstStyle/>
          <a:p>
            <a:endParaRPr lang="en-US" sz="2000" dirty="0" smtClean="0">
              <a:solidFill>
                <a:srgbClr val="000000"/>
              </a:solidFill>
            </a:endParaRPr>
          </a:p>
          <a:p>
            <a:pPr marL="0" indent="0">
              <a:buNone/>
            </a:pPr>
            <a:endParaRPr lang="en-US" sz="2000" dirty="0" smtClean="0">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524000"/>
            <a:ext cx="5257800" cy="3509582"/>
          </a:xfrm>
          <a:prstGeom prst="rect">
            <a:avLst/>
          </a:prstGeom>
        </p:spPr>
      </p:pic>
      <p:sp>
        <p:nvSpPr>
          <p:cNvPr id="4" name="TextBox 3"/>
          <p:cNvSpPr txBox="1"/>
          <p:nvPr/>
        </p:nvSpPr>
        <p:spPr>
          <a:xfrm>
            <a:off x="5029200" y="5278612"/>
            <a:ext cx="1752600" cy="369332"/>
          </a:xfrm>
          <a:prstGeom prst="rect">
            <a:avLst/>
          </a:prstGeom>
          <a:noFill/>
        </p:spPr>
        <p:txBody>
          <a:bodyPr wrap="square" rtlCol="0">
            <a:spAutoFit/>
          </a:bodyPr>
          <a:lstStyle/>
          <a:p>
            <a:r>
              <a:rPr lang="en-US" b="1" dirty="0" smtClean="0">
                <a:latin typeface="Arial Black" panose="020B0A04020102020204" pitchFamily="34" charset="0"/>
              </a:rPr>
              <a:t>One in Five</a:t>
            </a:r>
            <a:endParaRPr lang="en-US" b="1" dirty="0">
              <a:latin typeface="Arial Black" panose="020B0A04020102020204" pitchFamily="34" charset="0"/>
            </a:endParaRPr>
          </a:p>
        </p:txBody>
      </p:sp>
      <p:pic>
        <p:nvPicPr>
          <p:cNvPr id="5" name="Picture 4"/>
          <p:cNvPicPr>
            <a:picLocks noChangeAspect="1"/>
          </p:cNvPicPr>
          <p:nvPr/>
        </p:nvPicPr>
        <p:blipFill>
          <a:blip r:embed="rId5"/>
          <a:stretch>
            <a:fillRect/>
          </a:stretch>
        </p:blipFill>
        <p:spPr>
          <a:xfrm>
            <a:off x="228600" y="5654040"/>
            <a:ext cx="1042506" cy="823031"/>
          </a:xfrm>
          <a:prstGeom prst="rect">
            <a:avLst/>
          </a:prstGeom>
        </p:spPr>
      </p:pic>
    </p:spTree>
    <p:extLst>
      <p:ext uri="{BB962C8B-B14F-4D97-AF65-F5344CB8AC3E}">
        <p14:creationId xmlns:p14="http://schemas.microsoft.com/office/powerpoint/2010/main" val="3427197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does this Mean for the Workplace?</a:t>
            </a:r>
          </a:p>
        </p:txBody>
      </p:sp>
      <p:sp>
        <p:nvSpPr>
          <p:cNvPr id="5123" name="Rectangle 3"/>
          <p:cNvSpPr>
            <a:spLocks noGrp="1" noChangeArrowheads="1"/>
          </p:cNvSpPr>
          <p:nvPr>
            <p:ph type="body" idx="1"/>
          </p:nvPr>
        </p:nvSpPr>
        <p:spPr>
          <a:xfrm>
            <a:off x="1908175" y="909638"/>
            <a:ext cx="7056438" cy="5832475"/>
          </a:xfrm>
        </p:spPr>
        <p:txBody>
          <a:bodyPr/>
          <a:lstStyle/>
          <a:p>
            <a:endParaRPr lang="en-US" sz="2000" dirty="0" smtClean="0">
              <a:solidFill>
                <a:srgbClr val="000000"/>
              </a:solidFill>
            </a:endParaRPr>
          </a:p>
          <a:p>
            <a:pPr marL="0" indent="0">
              <a:buNone/>
            </a:pPr>
            <a:endParaRPr lang="en-US" sz="2000" dirty="0" smtClean="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265097"/>
            <a:ext cx="4038600" cy="3286621"/>
          </a:xfrm>
          <a:prstGeom prst="rect">
            <a:avLst/>
          </a:prstGeom>
        </p:spPr>
      </p:pic>
      <p:sp>
        <p:nvSpPr>
          <p:cNvPr id="5" name="TextBox 4"/>
          <p:cNvSpPr txBox="1"/>
          <p:nvPr/>
        </p:nvSpPr>
        <p:spPr>
          <a:xfrm>
            <a:off x="3429000" y="4953000"/>
            <a:ext cx="4267200" cy="923330"/>
          </a:xfrm>
          <a:prstGeom prst="rect">
            <a:avLst/>
          </a:prstGeom>
          <a:noFill/>
        </p:spPr>
        <p:txBody>
          <a:bodyPr wrap="square" rtlCol="0">
            <a:spAutoFit/>
          </a:bodyPr>
          <a:lstStyle/>
          <a:p>
            <a:r>
              <a:rPr lang="en-US" dirty="0" smtClean="0"/>
              <a:t>Domestic Violence </a:t>
            </a:r>
            <a:r>
              <a:rPr lang="en-US" dirty="0" smtClean="0"/>
              <a:t>Survivors </a:t>
            </a:r>
            <a:r>
              <a:rPr lang="en-US" dirty="0" smtClean="0"/>
              <a:t>are:</a:t>
            </a:r>
          </a:p>
          <a:p>
            <a:r>
              <a:rPr lang="en-US" dirty="0" smtClean="0"/>
              <a:t>Female, Male, Heterosexual, Gay, All Races, Any Socioeconomic Levels</a:t>
            </a:r>
            <a:endParaRPr lang="en-US" dirty="0"/>
          </a:p>
        </p:txBody>
      </p:sp>
      <p:pic>
        <p:nvPicPr>
          <p:cNvPr id="6" name="Picture 5"/>
          <p:cNvPicPr>
            <a:picLocks noChangeAspect="1"/>
          </p:cNvPicPr>
          <p:nvPr/>
        </p:nvPicPr>
        <p:blipFill>
          <a:blip r:embed="rId5"/>
          <a:stretch>
            <a:fillRect/>
          </a:stretch>
        </p:blipFill>
        <p:spPr>
          <a:xfrm>
            <a:off x="304800" y="5715000"/>
            <a:ext cx="1042506" cy="823031"/>
          </a:xfrm>
          <a:prstGeom prst="rect">
            <a:avLst/>
          </a:prstGeom>
        </p:spPr>
      </p:pic>
    </p:spTree>
    <p:extLst>
      <p:ext uri="{BB962C8B-B14F-4D97-AF65-F5344CB8AC3E}">
        <p14:creationId xmlns:p14="http://schemas.microsoft.com/office/powerpoint/2010/main" val="2307476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The Dress </a:t>
            </a:r>
          </a:p>
        </p:txBody>
      </p:sp>
      <p:sp>
        <p:nvSpPr>
          <p:cNvPr id="5123" name="Rectangle 3"/>
          <p:cNvSpPr>
            <a:spLocks noGrp="1" noChangeArrowheads="1"/>
          </p:cNvSpPr>
          <p:nvPr>
            <p:ph type="body" idx="1"/>
          </p:nvPr>
        </p:nvSpPr>
        <p:spPr>
          <a:xfrm>
            <a:off x="1908175" y="909638"/>
            <a:ext cx="7056438" cy="5832475"/>
          </a:xfrm>
        </p:spPr>
        <p:txBody>
          <a:bodyPr/>
          <a:lstStyle/>
          <a:p>
            <a:endParaRPr lang="en-US" sz="2000" dirty="0" smtClean="0">
              <a:solidFill>
                <a:srgbClr val="000000"/>
              </a:solidFill>
            </a:endParaRPr>
          </a:p>
          <a:p>
            <a:pPr marL="0" indent="0">
              <a:buNone/>
            </a:pPr>
            <a:endParaRPr lang="en-US" sz="2000" dirty="0" smtClean="0">
              <a:solidFill>
                <a:srgbClr val="000000"/>
              </a:solidFill>
            </a:endParaRPr>
          </a:p>
        </p:txBody>
      </p:sp>
      <p:pic>
        <p:nvPicPr>
          <p:cNvPr id="4" name="Picture 3"/>
          <p:cNvPicPr>
            <a:picLocks noChangeAspect="1"/>
          </p:cNvPicPr>
          <p:nvPr/>
        </p:nvPicPr>
        <p:blipFill>
          <a:blip r:embed="rId4"/>
          <a:stretch>
            <a:fillRect/>
          </a:stretch>
        </p:blipFill>
        <p:spPr>
          <a:xfrm>
            <a:off x="2133600" y="1295400"/>
            <a:ext cx="6878066" cy="4571047"/>
          </a:xfrm>
          <a:prstGeom prst="rect">
            <a:avLst/>
          </a:prstGeom>
        </p:spPr>
      </p:pic>
      <p:pic>
        <p:nvPicPr>
          <p:cNvPr id="2" name="Picture 1"/>
          <p:cNvPicPr>
            <a:picLocks noChangeAspect="1"/>
          </p:cNvPicPr>
          <p:nvPr/>
        </p:nvPicPr>
        <p:blipFill>
          <a:blip r:embed="rId5"/>
          <a:stretch>
            <a:fillRect/>
          </a:stretch>
        </p:blipFill>
        <p:spPr>
          <a:xfrm>
            <a:off x="304800" y="5715000"/>
            <a:ext cx="1042506" cy="823031"/>
          </a:xfrm>
          <a:prstGeom prst="rect">
            <a:avLst/>
          </a:prstGeom>
        </p:spPr>
      </p:pic>
    </p:spTree>
    <p:extLst>
      <p:ext uri="{BB962C8B-B14F-4D97-AF65-F5344CB8AC3E}">
        <p14:creationId xmlns:p14="http://schemas.microsoft.com/office/powerpoint/2010/main" val="2676008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Some Signs?</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2079" y="1143000"/>
            <a:ext cx="6778625" cy="5940088"/>
          </a:xfrm>
          <a:prstGeom prst="rect">
            <a:avLst/>
          </a:prstGeom>
        </p:spPr>
        <p:txBody>
          <a:bodyPr wrap="square">
            <a:spAutoFit/>
          </a:bodyPr>
          <a:lstStyle/>
          <a:p>
            <a:r>
              <a:rPr lang="en-US" sz="2000" b="1" dirty="0" smtClean="0"/>
              <a:t>•   Unexplained </a:t>
            </a:r>
            <a:r>
              <a:rPr lang="en-US" sz="2000" b="1" dirty="0"/>
              <a:t>injuries or injuries that do not fit </a:t>
            </a:r>
            <a:r>
              <a:rPr lang="en-US" sz="2000" b="1" dirty="0" smtClean="0"/>
              <a:t>	the explanations </a:t>
            </a:r>
            <a:r>
              <a:rPr lang="en-US" sz="2000" b="1" dirty="0"/>
              <a:t>of how they occurred</a:t>
            </a:r>
          </a:p>
          <a:p>
            <a:r>
              <a:rPr lang="en-US" sz="2000" b="1" dirty="0" smtClean="0"/>
              <a:t>•   Inappropriate </a:t>
            </a:r>
            <a:r>
              <a:rPr lang="en-US" sz="2000" b="1" dirty="0"/>
              <a:t>dress/excessive make-up</a:t>
            </a:r>
          </a:p>
          <a:p>
            <a:r>
              <a:rPr lang="en-US" sz="2000" b="1" dirty="0" smtClean="0"/>
              <a:t>•   Minimization </a:t>
            </a:r>
            <a:r>
              <a:rPr lang="en-US" sz="2000" b="1" dirty="0"/>
              <a:t>and denial of harassment or injuries</a:t>
            </a:r>
          </a:p>
          <a:p>
            <a:r>
              <a:rPr lang="en-US" sz="2000" b="1" dirty="0" smtClean="0"/>
              <a:t>•   Sensitivity </a:t>
            </a:r>
            <a:r>
              <a:rPr lang="en-US" sz="2000" b="1" dirty="0"/>
              <a:t>about home life or hints of trouble at </a:t>
            </a:r>
            <a:r>
              <a:rPr lang="en-US" sz="2000" b="1" dirty="0" smtClean="0"/>
              <a:t>	home</a:t>
            </a:r>
            <a:endParaRPr lang="en-US" sz="2000" b="1" dirty="0"/>
          </a:p>
          <a:p>
            <a:r>
              <a:rPr lang="en-US" sz="2000" b="1" dirty="0" smtClean="0"/>
              <a:t>•   Unusual </a:t>
            </a:r>
            <a:r>
              <a:rPr lang="en-US" sz="2000" b="1" dirty="0"/>
              <a:t>absence or lateness for work</a:t>
            </a:r>
          </a:p>
          <a:p>
            <a:r>
              <a:rPr lang="en-US" sz="2000" b="1" dirty="0" smtClean="0"/>
              <a:t>•   Sudden </a:t>
            </a:r>
            <a:r>
              <a:rPr lang="en-US" sz="2000" b="1" dirty="0"/>
              <a:t>or sustained drop in productivity</a:t>
            </a:r>
          </a:p>
          <a:p>
            <a:r>
              <a:rPr lang="en-US" sz="2000" b="1" dirty="0" smtClean="0"/>
              <a:t>•   Unusual </a:t>
            </a:r>
            <a:r>
              <a:rPr lang="en-US" sz="2000" b="1" dirty="0"/>
              <a:t>signs of anxiety or fear</a:t>
            </a:r>
          </a:p>
          <a:p>
            <a:r>
              <a:rPr lang="en-US" sz="2000" b="1" dirty="0" smtClean="0"/>
              <a:t>•   Frequent</a:t>
            </a:r>
            <a:r>
              <a:rPr lang="en-US" sz="2000" b="1" dirty="0"/>
              <a:t>, upsetting phone calls, flowers, gifts at the </a:t>
            </a:r>
            <a:r>
              <a:rPr lang="en-US" sz="2000" b="1" dirty="0" smtClean="0"/>
              <a:t>	workplace</a:t>
            </a:r>
            <a:endParaRPr lang="en-US" sz="2000" b="1" dirty="0"/>
          </a:p>
          <a:p>
            <a:r>
              <a:rPr lang="en-US" sz="2000" b="1" dirty="0" smtClean="0"/>
              <a:t>•   Isolation</a:t>
            </a:r>
            <a:r>
              <a:rPr lang="en-US" sz="2000" b="1" dirty="0"/>
              <a:t>, unusual quietness, keeping away from </a:t>
            </a:r>
            <a:r>
              <a:rPr lang="en-US" sz="2000" b="1" dirty="0" smtClean="0"/>
              <a:t>	others</a:t>
            </a:r>
          </a:p>
          <a:p>
            <a:pPr marL="342900" indent="-342900">
              <a:buFont typeface="Arial" panose="020B0604020202020204" pitchFamily="34" charset="0"/>
              <a:buChar char="•"/>
            </a:pPr>
            <a:r>
              <a:rPr lang="en-US" sz="2000" b="1" dirty="0" smtClean="0"/>
              <a:t>Unusual reactions at work with regards to changes 	in pay, change in hours, overtime</a:t>
            </a:r>
          </a:p>
          <a:p>
            <a:pPr marL="342900" indent="-342900">
              <a:buFont typeface="Arial" panose="020B0604020202020204" pitchFamily="34" charset="0"/>
              <a:buChar char="•"/>
            </a:pPr>
            <a:r>
              <a:rPr lang="en-US" sz="2000" b="1" dirty="0" smtClean="0"/>
              <a:t>Evidence that the employee has to “check in” by 	phone or text regularly</a:t>
            </a:r>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p:txBody>
      </p:sp>
      <p:pic>
        <p:nvPicPr>
          <p:cNvPr id="3" name="Picture 2"/>
          <p:cNvPicPr>
            <a:picLocks noChangeAspect="1"/>
          </p:cNvPicPr>
          <p:nvPr/>
        </p:nvPicPr>
        <p:blipFill>
          <a:blip r:embed="rId4"/>
          <a:stretch>
            <a:fillRect/>
          </a:stretch>
        </p:blipFill>
        <p:spPr>
          <a:xfrm>
            <a:off x="228600" y="5715000"/>
            <a:ext cx="1042506" cy="823031"/>
          </a:xfrm>
          <a:prstGeom prst="rect">
            <a:avLst/>
          </a:prstGeom>
        </p:spPr>
      </p:pic>
    </p:spTree>
    <p:extLst>
      <p:ext uri="{BB962C8B-B14F-4D97-AF65-F5344CB8AC3E}">
        <p14:creationId xmlns:p14="http://schemas.microsoft.com/office/powerpoint/2010/main" val="626699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2057399"/>
            <a:ext cx="7129462" cy="609601"/>
          </a:xfrm>
        </p:spPr>
        <p:txBody>
          <a:bodyPr/>
          <a:lstStyle/>
          <a:p>
            <a:pPr marL="0" indent="0">
              <a:buNone/>
            </a:pPr>
            <a:r>
              <a:rPr lang="en-US" dirty="0" smtClean="0"/>
              <a:t>         </a:t>
            </a:r>
            <a:r>
              <a:rPr lang="en-US" dirty="0" smtClean="0">
                <a:solidFill>
                  <a:srgbClr val="FF0000"/>
                </a:solidFill>
              </a:rPr>
              <a:t>What are Employers </a:t>
            </a:r>
            <a:r>
              <a:rPr lang="en-US" u="sng" dirty="0" smtClean="0">
                <a:solidFill>
                  <a:srgbClr val="FF0000"/>
                </a:solidFill>
              </a:rPr>
              <a:t>Required</a:t>
            </a:r>
            <a:r>
              <a:rPr lang="en-US" dirty="0" smtClean="0">
                <a:solidFill>
                  <a:srgbClr val="FF0000"/>
                </a:solidFill>
              </a:rPr>
              <a:t> to Do?</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048000"/>
            <a:ext cx="4216400" cy="2813129"/>
          </a:xfrm>
          <a:prstGeom prst="rect">
            <a:avLst/>
          </a:prstGeom>
        </p:spPr>
      </p:pic>
      <p:pic>
        <p:nvPicPr>
          <p:cNvPr id="5" name="Picture 4"/>
          <p:cNvPicPr>
            <a:picLocks noChangeAspect="1"/>
          </p:cNvPicPr>
          <p:nvPr/>
        </p:nvPicPr>
        <p:blipFill>
          <a:blip r:embed="rId3"/>
          <a:stretch>
            <a:fillRect/>
          </a:stretch>
        </p:blipFill>
        <p:spPr>
          <a:xfrm>
            <a:off x="228600" y="5638800"/>
            <a:ext cx="1042506" cy="823031"/>
          </a:xfrm>
          <a:prstGeom prst="rect">
            <a:avLst/>
          </a:prstGeom>
        </p:spPr>
      </p:pic>
    </p:spTree>
    <p:extLst>
      <p:ext uri="{BB962C8B-B14F-4D97-AF65-F5344CB8AC3E}">
        <p14:creationId xmlns:p14="http://schemas.microsoft.com/office/powerpoint/2010/main" val="3766618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a:solidFill>
                  <a:srgbClr val="FF0000"/>
                </a:solidFill>
              </a:rPr>
              <a:t>What are Employers </a:t>
            </a:r>
            <a:r>
              <a:rPr lang="en-US" u="sng" dirty="0">
                <a:solidFill>
                  <a:srgbClr val="FF0000"/>
                </a:solidFill>
              </a:rPr>
              <a:t>Required</a:t>
            </a:r>
            <a:r>
              <a:rPr lang="en-US" dirty="0">
                <a:solidFill>
                  <a:srgbClr val="FF0000"/>
                </a:solidFill>
              </a:rPr>
              <a:t> to Do?</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8175" y="1219200"/>
            <a:ext cx="6778625" cy="3785652"/>
          </a:xfrm>
          <a:prstGeom prst="rect">
            <a:avLst/>
          </a:prstGeom>
        </p:spPr>
        <p:txBody>
          <a:bodyPr wrap="square">
            <a:spAutoFit/>
          </a:bodyPr>
          <a:lstStyle/>
          <a:p>
            <a:r>
              <a:rPr lang="en-US" sz="2000" b="1" dirty="0" smtClean="0"/>
              <a:t>Case Study:</a:t>
            </a:r>
          </a:p>
          <a:p>
            <a:endParaRPr lang="en-US" sz="2000" b="1" dirty="0"/>
          </a:p>
          <a:p>
            <a:r>
              <a:rPr lang="en-US" sz="2000" b="1" dirty="0" smtClean="0"/>
              <a:t>Sandy Beach is an employee who has been working with you for two years.  She called in sick Monday – Wednesday.  On Thursday, she called and wanted to talk to you, her HR Director.  She explains that she has been beaten by her husband and she has left him.  She states that, even though she knows that there is no policy regarding taking a leave of absence, she wonders if you could make an exception and let her take off for one month while she heals and moves her kids to another place.  </a:t>
            </a:r>
          </a:p>
        </p:txBody>
      </p:sp>
      <p:pic>
        <p:nvPicPr>
          <p:cNvPr id="3" name="Picture 2"/>
          <p:cNvPicPr>
            <a:picLocks noChangeAspect="1"/>
          </p:cNvPicPr>
          <p:nvPr/>
        </p:nvPicPr>
        <p:blipFill>
          <a:blip r:embed="rId4"/>
          <a:stretch>
            <a:fillRect/>
          </a:stretch>
        </p:blipFill>
        <p:spPr>
          <a:xfrm>
            <a:off x="381000" y="5638800"/>
            <a:ext cx="1042506" cy="823031"/>
          </a:xfrm>
          <a:prstGeom prst="rect">
            <a:avLst/>
          </a:prstGeom>
        </p:spPr>
      </p:pic>
    </p:spTree>
    <p:extLst>
      <p:ext uri="{BB962C8B-B14F-4D97-AF65-F5344CB8AC3E}">
        <p14:creationId xmlns:p14="http://schemas.microsoft.com/office/powerpoint/2010/main" val="135401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57338"/>
            <a:ext cx="8378825" cy="649287"/>
          </a:xfrm>
          <a:ln>
            <a:noFill/>
          </a:ln>
        </p:spPr>
        <p:txBody>
          <a:bodyPr/>
          <a:lstStyle/>
          <a:p>
            <a:pPr algn="ctr" eaLnBrk="1" hangingPunct="1"/>
            <a:r>
              <a:rPr lang="en-US" sz="3600" b="1" dirty="0" smtClean="0"/>
              <a:t/>
            </a:r>
            <a:br>
              <a:rPr lang="en-US" sz="3600" b="1" dirty="0" smtClean="0"/>
            </a:br>
            <a:r>
              <a:rPr lang="en-US" sz="3600" b="1" dirty="0" smtClean="0">
                <a:solidFill>
                  <a:srgbClr val="FF0000"/>
                </a:solidFill>
              </a:rPr>
              <a:t>Agenda</a:t>
            </a:r>
            <a:r>
              <a:rPr lang="en-US" sz="3600" b="1" dirty="0" smtClean="0"/>
              <a:t/>
            </a:r>
            <a:br>
              <a:rPr lang="en-US" sz="3600" b="1" dirty="0" smtClean="0"/>
            </a:br>
            <a:r>
              <a:rPr lang="en-US" sz="3600" b="1" dirty="0"/>
              <a:t/>
            </a:r>
            <a:br>
              <a:rPr lang="en-US" sz="3600" b="1" dirty="0"/>
            </a:br>
            <a:endParaRPr lang="uk-UA" sz="3600" b="1" dirty="0" smtClean="0"/>
          </a:p>
        </p:txBody>
      </p:sp>
      <p:sp>
        <p:nvSpPr>
          <p:cNvPr id="36867" name="Rectangle 3"/>
          <p:cNvSpPr>
            <a:spLocks noGrp="1" noChangeArrowheads="1"/>
          </p:cNvSpPr>
          <p:nvPr>
            <p:ph type="body" idx="1"/>
          </p:nvPr>
        </p:nvSpPr>
        <p:spPr>
          <a:xfrm>
            <a:off x="250825" y="2349500"/>
            <a:ext cx="8497888" cy="4173538"/>
          </a:xfrm>
        </p:spPr>
        <p:txBody>
          <a:bodyPr/>
          <a:lstStyle/>
          <a:p>
            <a:pPr eaLnBrk="1" hangingPunct="1">
              <a:lnSpc>
                <a:spcPct val="80000"/>
              </a:lnSpc>
              <a:defRPr/>
            </a:pPr>
            <a:endParaRPr lang="en-US" altLang="ko-KR" dirty="0" smtClean="0">
              <a:latin typeface="+mj-lt"/>
              <a:ea typeface="굴림" charset="-127"/>
            </a:endParaRPr>
          </a:p>
          <a:p>
            <a:pPr eaLnBrk="1" hangingPunct="1">
              <a:lnSpc>
                <a:spcPct val="80000"/>
              </a:lnSpc>
              <a:defRPr/>
            </a:pPr>
            <a:r>
              <a:rPr lang="en-US" altLang="ko-KR" dirty="0" smtClean="0">
                <a:latin typeface="+mj-lt"/>
                <a:ea typeface="굴림" charset="-127"/>
              </a:rPr>
              <a:t>What are the Facts?  </a:t>
            </a:r>
          </a:p>
          <a:p>
            <a:pPr eaLnBrk="1" hangingPunct="1">
              <a:lnSpc>
                <a:spcPct val="80000"/>
              </a:lnSpc>
              <a:defRPr/>
            </a:pPr>
            <a:r>
              <a:rPr lang="en-US" altLang="ko-KR" dirty="0" smtClean="0">
                <a:latin typeface="+mj-lt"/>
                <a:ea typeface="굴림" charset="-127"/>
              </a:rPr>
              <a:t>What are the Types of Domestic Abuse?</a:t>
            </a:r>
            <a:endParaRPr lang="en-US" altLang="ko-KR" dirty="0">
              <a:latin typeface="+mj-lt"/>
              <a:ea typeface="굴림" charset="-127"/>
            </a:endParaRPr>
          </a:p>
          <a:p>
            <a:pPr eaLnBrk="1" hangingPunct="1">
              <a:lnSpc>
                <a:spcPct val="80000"/>
              </a:lnSpc>
              <a:defRPr/>
            </a:pPr>
            <a:r>
              <a:rPr lang="en-US" dirty="0" smtClean="0">
                <a:latin typeface="+mj-lt"/>
                <a:ea typeface="굴림" charset="-127"/>
              </a:rPr>
              <a:t>What does this Mean for the Workplace?</a:t>
            </a:r>
          </a:p>
          <a:p>
            <a:pPr eaLnBrk="1" hangingPunct="1">
              <a:lnSpc>
                <a:spcPct val="80000"/>
              </a:lnSpc>
              <a:defRPr/>
            </a:pPr>
            <a:r>
              <a:rPr lang="en-US" dirty="0" smtClean="0">
                <a:latin typeface="+mj-lt"/>
                <a:ea typeface="굴림" charset="-127"/>
              </a:rPr>
              <a:t>What are Employers Required to Do?</a:t>
            </a:r>
          </a:p>
          <a:p>
            <a:pPr eaLnBrk="1" hangingPunct="1">
              <a:lnSpc>
                <a:spcPct val="80000"/>
              </a:lnSpc>
              <a:defRPr/>
            </a:pPr>
            <a:r>
              <a:rPr lang="en-US" dirty="0" smtClean="0">
                <a:latin typeface="+mj-lt"/>
                <a:ea typeface="굴림" charset="-127"/>
              </a:rPr>
              <a:t>What are Other Things We CAN Do?</a:t>
            </a:r>
          </a:p>
          <a:p>
            <a:pPr eaLnBrk="1" hangingPunct="1">
              <a:lnSpc>
                <a:spcPct val="80000"/>
              </a:lnSpc>
              <a:defRPr/>
            </a:pPr>
            <a:r>
              <a:rPr lang="en-US" dirty="0" smtClean="0">
                <a:latin typeface="+mj-lt"/>
                <a:ea typeface="굴림" charset="-127"/>
              </a:rPr>
              <a:t>What are Other Sources for More Information?</a:t>
            </a:r>
          </a:p>
          <a:p>
            <a:pPr eaLnBrk="1" hangingPunct="1">
              <a:lnSpc>
                <a:spcPct val="80000"/>
              </a:lnSpc>
              <a:defRPr/>
            </a:pPr>
            <a:endParaRPr lang="uk-UA" sz="2000" dirty="0" smtClean="0">
              <a:latin typeface="+mj-lt"/>
            </a:endParaRPr>
          </a:p>
        </p:txBody>
      </p:sp>
      <p:pic>
        <p:nvPicPr>
          <p:cNvPr id="2" name="Picture 1"/>
          <p:cNvPicPr>
            <a:picLocks noChangeAspect="1"/>
          </p:cNvPicPr>
          <p:nvPr/>
        </p:nvPicPr>
        <p:blipFill>
          <a:blip r:embed="rId3"/>
          <a:stretch>
            <a:fillRect/>
          </a:stretch>
        </p:blipFill>
        <p:spPr>
          <a:xfrm>
            <a:off x="263017" y="5638800"/>
            <a:ext cx="1042506" cy="82303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a:solidFill>
                  <a:srgbClr val="FF0000"/>
                </a:solidFill>
              </a:rPr>
              <a:t>What are Employers </a:t>
            </a:r>
            <a:r>
              <a:rPr lang="en-US" u="sng" dirty="0">
                <a:solidFill>
                  <a:srgbClr val="FF0000"/>
                </a:solidFill>
              </a:rPr>
              <a:t>Required</a:t>
            </a:r>
            <a:r>
              <a:rPr lang="en-US" dirty="0">
                <a:solidFill>
                  <a:srgbClr val="FF0000"/>
                </a:solidFill>
              </a:rPr>
              <a:t> to Do?</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8175" y="1219200"/>
            <a:ext cx="6778625" cy="4401205"/>
          </a:xfrm>
          <a:prstGeom prst="rect">
            <a:avLst/>
          </a:prstGeom>
        </p:spPr>
        <p:txBody>
          <a:bodyPr wrap="square">
            <a:spAutoFit/>
          </a:bodyPr>
          <a:lstStyle/>
          <a:p>
            <a:r>
              <a:rPr lang="en-US" sz="2000" b="1" dirty="0" smtClean="0"/>
              <a:t>Case Study:</a:t>
            </a:r>
          </a:p>
          <a:p>
            <a:endParaRPr lang="en-US" sz="2000" b="1" dirty="0"/>
          </a:p>
          <a:p>
            <a:r>
              <a:rPr lang="en-US" sz="2000" b="1" dirty="0" smtClean="0"/>
              <a:t>Sandy Beach is an employee who has been working with you for two years.  She called in sick Monday – Wednesday.  On Thursday, she called and wanted to talk to you, her HR Director.  She explains that she has been beaten by her husband and she has left him.  She states that, even though she knows that there is no policy regarding taking a leave of absence, she wonders if you could make an exception and let her take off for one month while she heals and moves her kids to another place. </a:t>
            </a:r>
          </a:p>
          <a:p>
            <a:endParaRPr lang="en-US" sz="2000" b="1" dirty="0"/>
          </a:p>
          <a:p>
            <a:r>
              <a:rPr lang="en-US" sz="2000" b="1" dirty="0" smtClean="0">
                <a:solidFill>
                  <a:srgbClr val="FF0000"/>
                </a:solidFill>
              </a:rPr>
              <a:t>Are you legally required to give Sandy the time off?</a:t>
            </a:r>
            <a:r>
              <a:rPr lang="en-US" sz="2000" b="1" dirty="0" smtClean="0"/>
              <a:t> </a:t>
            </a:r>
          </a:p>
        </p:txBody>
      </p:sp>
      <p:pic>
        <p:nvPicPr>
          <p:cNvPr id="3" name="Picture 2"/>
          <p:cNvPicPr>
            <a:picLocks noChangeAspect="1"/>
          </p:cNvPicPr>
          <p:nvPr/>
        </p:nvPicPr>
        <p:blipFill>
          <a:blip r:embed="rId4"/>
          <a:stretch>
            <a:fillRect/>
          </a:stretch>
        </p:blipFill>
        <p:spPr>
          <a:xfrm>
            <a:off x="304800" y="5715000"/>
            <a:ext cx="1042506" cy="823031"/>
          </a:xfrm>
          <a:prstGeom prst="rect">
            <a:avLst/>
          </a:prstGeom>
        </p:spPr>
      </p:pic>
    </p:spTree>
    <p:extLst>
      <p:ext uri="{BB962C8B-B14F-4D97-AF65-F5344CB8AC3E}">
        <p14:creationId xmlns:p14="http://schemas.microsoft.com/office/powerpoint/2010/main" val="2835158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a:solidFill>
                  <a:srgbClr val="FF0000"/>
                </a:solidFill>
              </a:rPr>
              <a:t>What are Employers </a:t>
            </a:r>
            <a:r>
              <a:rPr lang="en-US" u="sng" dirty="0">
                <a:solidFill>
                  <a:srgbClr val="FF0000"/>
                </a:solidFill>
              </a:rPr>
              <a:t>Required</a:t>
            </a:r>
            <a:r>
              <a:rPr lang="en-US" dirty="0">
                <a:solidFill>
                  <a:srgbClr val="FF0000"/>
                </a:solidFill>
              </a:rPr>
              <a:t> to Do?</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8175" y="1219200"/>
            <a:ext cx="6778625" cy="4401205"/>
          </a:xfrm>
          <a:prstGeom prst="rect">
            <a:avLst/>
          </a:prstGeom>
        </p:spPr>
        <p:txBody>
          <a:bodyPr wrap="square">
            <a:spAutoFit/>
          </a:bodyPr>
          <a:lstStyle/>
          <a:p>
            <a:r>
              <a:rPr lang="en-US" sz="2000" b="1" dirty="0" smtClean="0"/>
              <a:t>Case Study:</a:t>
            </a:r>
          </a:p>
          <a:p>
            <a:endParaRPr lang="en-US" sz="2000" b="1" dirty="0"/>
          </a:p>
          <a:p>
            <a:r>
              <a:rPr lang="en-US" sz="2000" b="1" dirty="0" smtClean="0"/>
              <a:t>Sandy Beach is an employee who has been working with you for two years.  She called in sick Monday – Wednesday.  On Thursday, she called and wanted to talk to you, her HR Director.  She explains that she has been beaten by her husband and she has left him.  She states that, even though she knows that there is no policy regarding taking a leave of absence, she wonders if you could make an exception and let her take off for one month while she heals and moves her kids to another place. </a:t>
            </a:r>
          </a:p>
          <a:p>
            <a:endParaRPr lang="en-US" sz="2000" b="1" dirty="0"/>
          </a:p>
          <a:p>
            <a:r>
              <a:rPr lang="en-US" sz="2000" b="1" dirty="0" smtClean="0">
                <a:solidFill>
                  <a:srgbClr val="FF0000"/>
                </a:solidFill>
              </a:rPr>
              <a:t>Can you legally fire Sandy right then and there?</a:t>
            </a:r>
            <a:endParaRPr lang="en-US" sz="2000" b="1" dirty="0" smtClean="0"/>
          </a:p>
        </p:txBody>
      </p:sp>
      <p:pic>
        <p:nvPicPr>
          <p:cNvPr id="3" name="Picture 2"/>
          <p:cNvPicPr>
            <a:picLocks noChangeAspect="1"/>
          </p:cNvPicPr>
          <p:nvPr/>
        </p:nvPicPr>
        <p:blipFill>
          <a:blip r:embed="rId4"/>
          <a:stretch>
            <a:fillRect/>
          </a:stretch>
        </p:blipFill>
        <p:spPr>
          <a:xfrm>
            <a:off x="304800" y="5562600"/>
            <a:ext cx="1042506" cy="823031"/>
          </a:xfrm>
          <a:prstGeom prst="rect">
            <a:avLst/>
          </a:prstGeom>
        </p:spPr>
      </p:pic>
    </p:spTree>
    <p:extLst>
      <p:ext uri="{BB962C8B-B14F-4D97-AF65-F5344CB8AC3E}">
        <p14:creationId xmlns:p14="http://schemas.microsoft.com/office/powerpoint/2010/main" val="3249793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a:solidFill>
                  <a:srgbClr val="FF0000"/>
                </a:solidFill>
              </a:rPr>
              <a:t>What are Employers </a:t>
            </a:r>
            <a:r>
              <a:rPr lang="en-US" u="sng" dirty="0">
                <a:solidFill>
                  <a:srgbClr val="FF0000"/>
                </a:solidFill>
              </a:rPr>
              <a:t>Required</a:t>
            </a:r>
            <a:r>
              <a:rPr lang="en-US" dirty="0">
                <a:solidFill>
                  <a:srgbClr val="FF0000"/>
                </a:solidFill>
              </a:rPr>
              <a:t> to Do?</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8175" y="1219200"/>
            <a:ext cx="6778625" cy="5016758"/>
          </a:xfrm>
          <a:prstGeom prst="rect">
            <a:avLst/>
          </a:prstGeom>
        </p:spPr>
        <p:txBody>
          <a:bodyPr wrap="square">
            <a:spAutoFit/>
          </a:bodyPr>
          <a:lstStyle/>
          <a:p>
            <a:r>
              <a:rPr lang="en-US" sz="2000" b="1" dirty="0" smtClean="0"/>
              <a:t>Case Study:</a:t>
            </a:r>
          </a:p>
          <a:p>
            <a:endParaRPr lang="en-US" sz="2000" b="1" dirty="0"/>
          </a:p>
          <a:p>
            <a:r>
              <a:rPr lang="en-US" sz="2000" b="1" dirty="0" smtClean="0"/>
              <a:t>Sandy Beach is an employee who has been working with you for two years.  She called in sick Monday – Wednesday.  On Thursday, she called and wanted to talk to you, her HR Director.  She explains that she has been beaten by her husband and she has left him.  She states that, even though she knows that there is no policy regarding taking a leave of absence, she wonders if you could make an exception and let her take off for one month while she heals and moves her kids to another place. </a:t>
            </a:r>
          </a:p>
          <a:p>
            <a:endParaRPr lang="en-US" sz="2000" b="1" dirty="0"/>
          </a:p>
          <a:p>
            <a:r>
              <a:rPr lang="en-US" sz="2000" b="1" dirty="0" smtClean="0">
                <a:solidFill>
                  <a:srgbClr val="FF0000"/>
                </a:solidFill>
              </a:rPr>
              <a:t>Let’s say you give Sandy some time off, but at the end of the month she calls and says she can’t come back to work.  Will she get unemployment benefits?</a:t>
            </a:r>
            <a:endParaRPr lang="en-US" sz="2000" b="1" dirty="0" smtClean="0"/>
          </a:p>
        </p:txBody>
      </p:sp>
      <p:pic>
        <p:nvPicPr>
          <p:cNvPr id="3" name="Picture 2"/>
          <p:cNvPicPr>
            <a:picLocks noChangeAspect="1"/>
          </p:cNvPicPr>
          <p:nvPr/>
        </p:nvPicPr>
        <p:blipFill>
          <a:blip r:embed="rId4"/>
          <a:stretch>
            <a:fillRect/>
          </a:stretch>
        </p:blipFill>
        <p:spPr>
          <a:xfrm>
            <a:off x="304800" y="5638800"/>
            <a:ext cx="1042506" cy="823031"/>
          </a:xfrm>
          <a:prstGeom prst="rect">
            <a:avLst/>
          </a:prstGeom>
        </p:spPr>
      </p:pic>
    </p:spTree>
    <p:extLst>
      <p:ext uri="{BB962C8B-B14F-4D97-AF65-F5344CB8AC3E}">
        <p14:creationId xmlns:p14="http://schemas.microsoft.com/office/powerpoint/2010/main" val="397980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a:solidFill>
                  <a:srgbClr val="FF0000"/>
                </a:solidFill>
              </a:rPr>
              <a:t>What are Employers </a:t>
            </a:r>
            <a:r>
              <a:rPr lang="en-US" u="sng" dirty="0">
                <a:solidFill>
                  <a:srgbClr val="FF0000"/>
                </a:solidFill>
              </a:rPr>
              <a:t>Required</a:t>
            </a:r>
            <a:r>
              <a:rPr lang="en-US" dirty="0">
                <a:solidFill>
                  <a:srgbClr val="FF0000"/>
                </a:solidFill>
              </a:rPr>
              <a:t> to Do?</a:t>
            </a: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8175" y="1219200"/>
            <a:ext cx="6778625" cy="2862322"/>
          </a:xfrm>
          <a:prstGeom prst="rect">
            <a:avLst/>
          </a:prstGeom>
        </p:spPr>
        <p:txBody>
          <a:bodyPr wrap="square">
            <a:spAutoFit/>
          </a:bodyPr>
          <a:lstStyle/>
          <a:p>
            <a:pPr marL="342900" indent="-342900">
              <a:buFont typeface="Arial" panose="020B0604020202020204" pitchFamily="34" charset="0"/>
              <a:buChar char="•"/>
            </a:pPr>
            <a:r>
              <a:rPr lang="en-US" sz="2000" b="1" dirty="0" smtClean="0"/>
              <a:t>OSHA – General Duty Clause</a:t>
            </a:r>
          </a:p>
          <a:p>
            <a:pPr marL="342900" indent="-342900">
              <a:buFont typeface="Arial" panose="020B0604020202020204" pitchFamily="34" charset="0"/>
              <a:buChar char="•"/>
            </a:pPr>
            <a:r>
              <a:rPr lang="en-US" sz="2000" b="1" dirty="0" smtClean="0"/>
              <a:t>Family Medical Leave Act</a:t>
            </a:r>
          </a:p>
          <a:p>
            <a:pPr marL="342900" indent="-342900">
              <a:buFont typeface="Arial" panose="020B0604020202020204" pitchFamily="34" charset="0"/>
              <a:buChar char="•"/>
            </a:pPr>
            <a:r>
              <a:rPr lang="en-US" sz="2000" b="1" dirty="0" smtClean="0"/>
              <a:t>Americans with Disabilities Act</a:t>
            </a:r>
          </a:p>
          <a:p>
            <a:pPr marL="342900" indent="-342900">
              <a:buFont typeface="Arial" panose="020B0604020202020204" pitchFamily="34" charset="0"/>
              <a:buChar char="•"/>
            </a:pPr>
            <a:r>
              <a:rPr lang="en-US" sz="2000" b="1" dirty="0" smtClean="0"/>
              <a:t>Allow </a:t>
            </a:r>
            <a:r>
              <a:rPr lang="en-US" sz="2000" b="1" dirty="0" smtClean="0"/>
              <a:t>survivor </a:t>
            </a:r>
            <a:r>
              <a:rPr lang="en-US" sz="2000" b="1" dirty="0" smtClean="0"/>
              <a:t>and witnesses time off in response to a subpoena or to appear in court</a:t>
            </a:r>
          </a:p>
          <a:p>
            <a:pPr marL="342900" indent="-342900">
              <a:buFont typeface="Arial" panose="020B0604020202020204" pitchFamily="34" charset="0"/>
              <a:buChar char="•"/>
            </a:pPr>
            <a:r>
              <a:rPr lang="en-US" sz="2000" b="1" dirty="0" smtClean="0"/>
              <a:t>In SC, </a:t>
            </a:r>
            <a:r>
              <a:rPr lang="en-US" sz="2000" b="1" dirty="0" smtClean="0"/>
              <a:t>survivors </a:t>
            </a:r>
            <a:r>
              <a:rPr lang="en-US" sz="2000" b="1" dirty="0" smtClean="0"/>
              <a:t>of domestic violence who quit to protect themselves and their families MAY be eligible for unemployment benefits</a:t>
            </a:r>
          </a:p>
          <a:p>
            <a:pPr marL="342900" indent="-342900">
              <a:buFont typeface="Arial" panose="020B0604020202020204" pitchFamily="34" charset="0"/>
              <a:buChar char="•"/>
            </a:pPr>
            <a:endParaRPr lang="en-US" sz="2000" b="1" dirty="0" smtClean="0"/>
          </a:p>
        </p:txBody>
      </p:sp>
      <p:pic>
        <p:nvPicPr>
          <p:cNvPr id="3" name="Picture 2"/>
          <p:cNvPicPr>
            <a:picLocks noChangeAspect="1"/>
          </p:cNvPicPr>
          <p:nvPr/>
        </p:nvPicPr>
        <p:blipFill>
          <a:blip r:embed="rId4"/>
          <a:stretch>
            <a:fillRect/>
          </a:stretch>
        </p:blipFill>
        <p:spPr>
          <a:xfrm>
            <a:off x="381000" y="5486400"/>
            <a:ext cx="1042506" cy="823031"/>
          </a:xfrm>
          <a:prstGeom prst="rect">
            <a:avLst/>
          </a:prstGeom>
        </p:spPr>
      </p:pic>
    </p:spTree>
    <p:extLst>
      <p:ext uri="{BB962C8B-B14F-4D97-AF65-F5344CB8AC3E}">
        <p14:creationId xmlns:p14="http://schemas.microsoft.com/office/powerpoint/2010/main" val="3519583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667001"/>
            <a:ext cx="6615112" cy="914400"/>
          </a:xfrm>
        </p:spPr>
        <p:txBody>
          <a:bodyPr/>
          <a:lstStyle/>
          <a:p>
            <a:pPr marL="0" indent="0">
              <a:buNone/>
            </a:pPr>
            <a:r>
              <a:rPr lang="en-US" b="1" dirty="0" smtClean="0">
                <a:solidFill>
                  <a:srgbClr val="FF0000"/>
                </a:solidFill>
              </a:rPr>
              <a:t>What are Other Things We Can Do?</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304800" y="5638800"/>
            <a:ext cx="1042506" cy="823031"/>
          </a:xfrm>
          <a:prstGeom prst="rect">
            <a:avLst/>
          </a:prstGeom>
        </p:spPr>
      </p:pic>
    </p:spTree>
    <p:extLst>
      <p:ext uri="{BB962C8B-B14F-4D97-AF65-F5344CB8AC3E}">
        <p14:creationId xmlns:p14="http://schemas.microsoft.com/office/powerpoint/2010/main" val="2047896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smtClean="0">
                <a:solidFill>
                  <a:srgbClr val="FF0000"/>
                </a:solidFill>
              </a:rPr>
              <a:t>Other Things We Can Do</a:t>
            </a:r>
            <a:endParaRPr lang="en-US" dirty="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2" name="Rectangle 1"/>
          <p:cNvSpPr/>
          <p:nvPr/>
        </p:nvSpPr>
        <p:spPr>
          <a:xfrm>
            <a:off x="1908175" y="1219200"/>
            <a:ext cx="6778625" cy="523220"/>
          </a:xfrm>
          <a:prstGeom prst="rect">
            <a:avLst/>
          </a:prstGeom>
        </p:spPr>
        <p:txBody>
          <a:bodyPr wrap="square">
            <a:spAutoFit/>
          </a:bodyPr>
          <a:lstStyle/>
          <a:p>
            <a:r>
              <a:rPr lang="en-US" sz="2800" b="1" dirty="0" smtClean="0"/>
              <a:t>  Open the Doors of Communication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087" y="1838793"/>
            <a:ext cx="4876800" cy="3657600"/>
          </a:xfrm>
          <a:prstGeom prst="rect">
            <a:avLst/>
          </a:prstGeom>
        </p:spPr>
      </p:pic>
      <p:sp>
        <p:nvSpPr>
          <p:cNvPr id="4" name="TextBox 3"/>
          <p:cNvSpPr txBox="1"/>
          <p:nvPr/>
        </p:nvSpPr>
        <p:spPr>
          <a:xfrm>
            <a:off x="4483894" y="2159540"/>
            <a:ext cx="2145506" cy="381000"/>
          </a:xfrm>
          <a:prstGeom prst="rect">
            <a:avLst/>
          </a:prstGeom>
          <a:noFill/>
        </p:spPr>
        <p:txBody>
          <a:bodyPr wrap="square" rtlCol="0">
            <a:spAutoFit/>
          </a:bodyPr>
          <a:lstStyle/>
          <a:p>
            <a:r>
              <a:rPr lang="en-US" b="1" dirty="0" smtClean="0"/>
              <a:t>Culture of Caring</a:t>
            </a:r>
            <a:endParaRPr lang="en-US" b="1" dirty="0"/>
          </a:p>
        </p:txBody>
      </p:sp>
      <p:pic>
        <p:nvPicPr>
          <p:cNvPr id="5" name="Picture 4"/>
          <p:cNvPicPr>
            <a:picLocks noChangeAspect="1"/>
          </p:cNvPicPr>
          <p:nvPr/>
        </p:nvPicPr>
        <p:blipFill>
          <a:blip r:embed="rId5"/>
          <a:stretch>
            <a:fillRect/>
          </a:stretch>
        </p:blipFill>
        <p:spPr>
          <a:xfrm>
            <a:off x="228600" y="5715000"/>
            <a:ext cx="1042506" cy="823031"/>
          </a:xfrm>
          <a:prstGeom prst="rect">
            <a:avLst/>
          </a:prstGeom>
        </p:spPr>
      </p:pic>
    </p:spTree>
    <p:extLst>
      <p:ext uri="{BB962C8B-B14F-4D97-AF65-F5344CB8AC3E}">
        <p14:creationId xmlns:p14="http://schemas.microsoft.com/office/powerpoint/2010/main" val="677648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smtClean="0">
                <a:solidFill>
                  <a:srgbClr val="FF0000"/>
                </a:solidFill>
              </a:rPr>
              <a:t>Other Things We Can Do</a:t>
            </a:r>
            <a:endParaRPr lang="en-US" dirty="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4" name="TextBox 3"/>
          <p:cNvSpPr txBox="1"/>
          <p:nvPr/>
        </p:nvSpPr>
        <p:spPr>
          <a:xfrm>
            <a:off x="1908174" y="1066800"/>
            <a:ext cx="2892425" cy="461665"/>
          </a:xfrm>
          <a:prstGeom prst="rect">
            <a:avLst/>
          </a:prstGeom>
          <a:noFill/>
        </p:spPr>
        <p:txBody>
          <a:bodyPr wrap="square" rtlCol="0">
            <a:spAutoFit/>
          </a:bodyPr>
          <a:lstStyle/>
          <a:p>
            <a:r>
              <a:rPr lang="en-US" sz="2400" b="1" dirty="0" smtClean="0"/>
              <a:t>Culture of Caring</a:t>
            </a:r>
            <a:endParaRPr lang="en-US" sz="2400" b="1" dirty="0"/>
          </a:p>
        </p:txBody>
      </p:sp>
      <p:sp>
        <p:nvSpPr>
          <p:cNvPr id="5" name="TextBox 4"/>
          <p:cNvSpPr txBox="1"/>
          <p:nvPr/>
        </p:nvSpPr>
        <p:spPr>
          <a:xfrm>
            <a:off x="1908175" y="1600200"/>
            <a:ext cx="677862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Tell Them You Care – and SHOW THEM:</a:t>
            </a:r>
          </a:p>
          <a:p>
            <a:pPr marL="285750" indent="-285750">
              <a:buFont typeface="Arial" panose="020B0604020202020204" pitchFamily="34" charset="0"/>
              <a:buChar char="•"/>
            </a:pPr>
            <a:r>
              <a:rPr lang="en-US" sz="2400" dirty="0" smtClean="0"/>
              <a:t>Create policies that encourage </a:t>
            </a:r>
            <a:r>
              <a:rPr lang="en-US" sz="2400" dirty="0" smtClean="0"/>
              <a:t>survivors </a:t>
            </a:r>
            <a:r>
              <a:rPr lang="en-US" sz="2400" dirty="0" smtClean="0"/>
              <a:t>of domestic violence to get help</a:t>
            </a:r>
          </a:p>
          <a:p>
            <a:pPr marL="285750" indent="-285750">
              <a:buFont typeface="Arial" panose="020B0604020202020204" pitchFamily="34" charset="0"/>
              <a:buChar char="•"/>
            </a:pPr>
            <a:r>
              <a:rPr lang="en-US" sz="2400" dirty="0" smtClean="0"/>
              <a:t>If an employee comes forward – don’t be judgmental.  Listen</a:t>
            </a:r>
          </a:p>
          <a:p>
            <a:pPr marL="285750" indent="-285750">
              <a:buFont typeface="Arial" panose="020B0604020202020204" pitchFamily="34" charset="0"/>
              <a:buChar char="•"/>
            </a:pPr>
            <a:r>
              <a:rPr lang="en-US" sz="2400" dirty="0" smtClean="0"/>
              <a:t>Keep the situation confidential to the extent possible (exceptions are imminent threat)</a:t>
            </a:r>
          </a:p>
          <a:p>
            <a:pPr marL="285750" indent="-285750">
              <a:buFont typeface="Arial" panose="020B0604020202020204" pitchFamily="34" charset="0"/>
              <a:buChar char="•"/>
            </a:pPr>
            <a:r>
              <a:rPr lang="en-US" sz="2400" dirty="0" smtClean="0"/>
              <a:t>Get an EAP or partner with a counseling practice</a:t>
            </a:r>
          </a:p>
          <a:p>
            <a:pPr marL="285750" indent="-285750">
              <a:buFont typeface="Arial" panose="020B0604020202020204" pitchFamily="34" charset="0"/>
              <a:buChar char="•"/>
            </a:pPr>
            <a:r>
              <a:rPr lang="en-US" sz="2400" dirty="0" smtClean="0"/>
              <a:t>Place posters throughout the facility (esp. in restroom stalls).</a:t>
            </a:r>
            <a:endParaRPr lang="en-US" sz="2400" dirty="0"/>
          </a:p>
        </p:txBody>
      </p:sp>
      <p:pic>
        <p:nvPicPr>
          <p:cNvPr id="6" name="Picture 5"/>
          <p:cNvPicPr>
            <a:picLocks noChangeAspect="1"/>
          </p:cNvPicPr>
          <p:nvPr/>
        </p:nvPicPr>
        <p:blipFill>
          <a:blip r:embed="rId4"/>
          <a:stretch>
            <a:fillRect/>
          </a:stretch>
        </p:blipFill>
        <p:spPr>
          <a:xfrm>
            <a:off x="228600" y="5770424"/>
            <a:ext cx="1042506" cy="823031"/>
          </a:xfrm>
          <a:prstGeom prst="rect">
            <a:avLst/>
          </a:prstGeom>
        </p:spPr>
      </p:pic>
    </p:spTree>
    <p:extLst>
      <p:ext uri="{BB962C8B-B14F-4D97-AF65-F5344CB8AC3E}">
        <p14:creationId xmlns:p14="http://schemas.microsoft.com/office/powerpoint/2010/main" val="1847175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smtClean="0">
                <a:solidFill>
                  <a:srgbClr val="FF0000"/>
                </a:solidFill>
              </a:rPr>
              <a:t>Other Things We Can Do</a:t>
            </a:r>
            <a:endParaRPr lang="en-US" dirty="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4" name="TextBox 3"/>
          <p:cNvSpPr txBox="1"/>
          <p:nvPr/>
        </p:nvSpPr>
        <p:spPr>
          <a:xfrm>
            <a:off x="1908174" y="1066800"/>
            <a:ext cx="6092826" cy="461665"/>
          </a:xfrm>
          <a:prstGeom prst="rect">
            <a:avLst/>
          </a:prstGeom>
          <a:noFill/>
        </p:spPr>
        <p:txBody>
          <a:bodyPr wrap="square" rtlCol="0">
            <a:spAutoFit/>
          </a:bodyPr>
          <a:lstStyle/>
          <a:p>
            <a:r>
              <a:rPr lang="en-US" sz="2400" b="1" dirty="0" smtClean="0"/>
              <a:t>Workplace = Freedom…and Discovery</a:t>
            </a:r>
            <a:endParaRPr lang="en-US" sz="2400" b="1" dirty="0"/>
          </a:p>
        </p:txBody>
      </p:sp>
      <p:sp>
        <p:nvSpPr>
          <p:cNvPr id="5" name="TextBox 4"/>
          <p:cNvSpPr txBox="1"/>
          <p:nvPr/>
        </p:nvSpPr>
        <p:spPr>
          <a:xfrm>
            <a:off x="1908175" y="1600200"/>
            <a:ext cx="677862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Help them keep their job for:</a:t>
            </a:r>
          </a:p>
          <a:p>
            <a:pPr marL="742950" lvl="1" indent="-285750">
              <a:buFont typeface="Arial" panose="020B0604020202020204" pitchFamily="34" charset="0"/>
              <a:buChar char="•"/>
            </a:pPr>
            <a:r>
              <a:rPr lang="en-US" sz="2400" dirty="0" smtClean="0"/>
              <a:t>Financial independence</a:t>
            </a:r>
          </a:p>
          <a:p>
            <a:pPr marL="742950" lvl="1" indent="-285750">
              <a:buFont typeface="Arial" panose="020B0604020202020204" pitchFamily="34" charset="0"/>
              <a:buChar char="•"/>
            </a:pPr>
            <a:r>
              <a:rPr lang="en-US" sz="2400" dirty="0" smtClean="0"/>
              <a:t>Self-esteem</a:t>
            </a:r>
          </a:p>
          <a:p>
            <a:pPr marL="742950" lvl="1" indent="-285750">
              <a:buFont typeface="Arial" panose="020B0604020202020204" pitchFamily="34" charset="0"/>
              <a:buChar char="•"/>
            </a:pPr>
            <a:r>
              <a:rPr lang="en-US" sz="2400" dirty="0" smtClean="0"/>
              <a:t>Support</a:t>
            </a:r>
          </a:p>
          <a:p>
            <a:pPr marL="285750" indent="-285750">
              <a:buFont typeface="Arial" panose="020B0604020202020204" pitchFamily="34" charset="0"/>
              <a:buChar char="•"/>
            </a:pPr>
            <a:r>
              <a:rPr lang="en-US" sz="2400" dirty="0" smtClean="0"/>
              <a:t>Recognize that the workplace can also be a dangerous place, it is the one place where the employee can be found</a:t>
            </a:r>
          </a:p>
          <a:p>
            <a:pPr marL="742950" lvl="1" indent="-285750">
              <a:buFont typeface="Arial" panose="020B0604020202020204" pitchFamily="34" charset="0"/>
              <a:buChar char="•"/>
            </a:pPr>
            <a:r>
              <a:rPr lang="en-US" sz="2400" dirty="0" smtClean="0"/>
              <a:t>Leave of absence?</a:t>
            </a:r>
          </a:p>
          <a:p>
            <a:pPr marL="742950" lvl="1" indent="-285750">
              <a:buFont typeface="Arial" panose="020B0604020202020204" pitchFamily="34" charset="0"/>
              <a:buChar char="•"/>
            </a:pPr>
            <a:r>
              <a:rPr lang="en-US" sz="2400" dirty="0" smtClean="0"/>
              <a:t>Transfer?</a:t>
            </a:r>
          </a:p>
          <a:p>
            <a:pPr marL="742950" lvl="1" indent="-285750">
              <a:buFont typeface="Arial" panose="020B0604020202020204" pitchFamily="34" charset="0"/>
              <a:buChar char="•"/>
            </a:pPr>
            <a:r>
              <a:rPr lang="en-US" sz="2400" dirty="0" smtClean="0"/>
              <a:t>Different Shift?</a:t>
            </a:r>
            <a:endParaRPr lang="en-US" sz="2400" dirty="0"/>
          </a:p>
        </p:txBody>
      </p:sp>
      <p:pic>
        <p:nvPicPr>
          <p:cNvPr id="2" name="Picture 1"/>
          <p:cNvPicPr>
            <a:picLocks noChangeAspect="1"/>
          </p:cNvPicPr>
          <p:nvPr/>
        </p:nvPicPr>
        <p:blipFill>
          <a:blip r:embed="rId4"/>
          <a:stretch>
            <a:fillRect/>
          </a:stretch>
        </p:blipFill>
        <p:spPr>
          <a:xfrm>
            <a:off x="344416" y="5562600"/>
            <a:ext cx="1042506" cy="823031"/>
          </a:xfrm>
          <a:prstGeom prst="rect">
            <a:avLst/>
          </a:prstGeom>
        </p:spPr>
      </p:pic>
    </p:spTree>
    <p:extLst>
      <p:ext uri="{BB962C8B-B14F-4D97-AF65-F5344CB8AC3E}">
        <p14:creationId xmlns:p14="http://schemas.microsoft.com/office/powerpoint/2010/main" val="2539110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smtClean="0">
                <a:solidFill>
                  <a:srgbClr val="FF0000"/>
                </a:solidFill>
              </a:rPr>
              <a:t>Other Things We Can Do</a:t>
            </a:r>
            <a:endParaRPr lang="en-US" dirty="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4" name="TextBox 3"/>
          <p:cNvSpPr txBox="1"/>
          <p:nvPr/>
        </p:nvSpPr>
        <p:spPr>
          <a:xfrm>
            <a:off x="1908174" y="1066800"/>
            <a:ext cx="6092826" cy="461665"/>
          </a:xfrm>
          <a:prstGeom prst="rect">
            <a:avLst/>
          </a:prstGeom>
          <a:noFill/>
        </p:spPr>
        <p:txBody>
          <a:bodyPr wrap="square" rtlCol="0">
            <a:spAutoFit/>
          </a:bodyPr>
          <a:lstStyle/>
          <a:p>
            <a:r>
              <a:rPr lang="en-US" sz="2400" b="1" dirty="0" smtClean="0"/>
              <a:t>Help Them Leave – if They Want To</a:t>
            </a:r>
            <a:endParaRPr lang="en-US" sz="2400" b="1" dirty="0"/>
          </a:p>
        </p:txBody>
      </p:sp>
      <p:sp>
        <p:nvSpPr>
          <p:cNvPr id="5" name="TextBox 4"/>
          <p:cNvSpPr txBox="1"/>
          <p:nvPr/>
        </p:nvSpPr>
        <p:spPr>
          <a:xfrm>
            <a:off x="1908175" y="1600200"/>
            <a:ext cx="677862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 Safe, Lockable Storage Place</a:t>
            </a:r>
          </a:p>
          <a:p>
            <a:pPr marL="285750" indent="-285750">
              <a:buFont typeface="Arial" panose="020B0604020202020204" pitchFamily="34" charset="0"/>
              <a:buChar char="•"/>
            </a:pPr>
            <a:r>
              <a:rPr lang="en-US" sz="2400" dirty="0" smtClean="0"/>
              <a:t>Time at work to make arrangements by phone or computer</a:t>
            </a:r>
          </a:p>
          <a:p>
            <a:pPr marL="285750" indent="-285750">
              <a:buFont typeface="Arial" panose="020B0604020202020204" pitchFamily="34" charset="0"/>
              <a:buChar char="•"/>
            </a:pPr>
            <a:r>
              <a:rPr lang="en-US" sz="2400" dirty="0" smtClean="0"/>
              <a:t>A separate cell phone</a:t>
            </a:r>
          </a:p>
          <a:p>
            <a:pPr marL="285750" indent="-285750">
              <a:buFont typeface="Arial" panose="020B0604020202020204" pitchFamily="34" charset="0"/>
              <a:buChar char="•"/>
            </a:pPr>
            <a:r>
              <a:rPr lang="en-US" sz="2400" dirty="0" smtClean="0"/>
              <a:t>Time to visit the EAP during working hours - - be careful of taking personal cell phone with her</a:t>
            </a:r>
          </a:p>
          <a:p>
            <a:pPr marL="285750" indent="-285750">
              <a:buFont typeface="Arial" panose="020B0604020202020204" pitchFamily="34" charset="0"/>
              <a:buChar char="•"/>
            </a:pPr>
            <a:r>
              <a:rPr lang="en-US" sz="2400" dirty="0" smtClean="0"/>
              <a:t>DO NOT mention proposed escape through emails, texts, or phone - - the victim is usually being monitored</a:t>
            </a:r>
            <a:endParaRPr lang="en-US" sz="2400" dirty="0"/>
          </a:p>
        </p:txBody>
      </p:sp>
      <p:pic>
        <p:nvPicPr>
          <p:cNvPr id="2" name="Picture 1"/>
          <p:cNvPicPr>
            <a:picLocks noChangeAspect="1"/>
          </p:cNvPicPr>
          <p:nvPr/>
        </p:nvPicPr>
        <p:blipFill>
          <a:blip r:embed="rId4"/>
          <a:stretch>
            <a:fillRect/>
          </a:stretch>
        </p:blipFill>
        <p:spPr>
          <a:xfrm>
            <a:off x="344416" y="5638800"/>
            <a:ext cx="1042506" cy="823031"/>
          </a:xfrm>
          <a:prstGeom prst="rect">
            <a:avLst/>
          </a:prstGeom>
        </p:spPr>
      </p:pic>
    </p:spTree>
    <p:extLst>
      <p:ext uri="{BB962C8B-B14F-4D97-AF65-F5344CB8AC3E}">
        <p14:creationId xmlns:p14="http://schemas.microsoft.com/office/powerpoint/2010/main" val="41681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smtClean="0">
                <a:solidFill>
                  <a:srgbClr val="FF0000"/>
                </a:solidFill>
              </a:rPr>
              <a:t>Other Things We Can Do</a:t>
            </a:r>
            <a:endParaRPr lang="en-US" dirty="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4" name="TextBox 3"/>
          <p:cNvSpPr txBox="1"/>
          <p:nvPr/>
        </p:nvSpPr>
        <p:spPr>
          <a:xfrm>
            <a:off x="1908174" y="1066800"/>
            <a:ext cx="6092826" cy="461665"/>
          </a:xfrm>
          <a:prstGeom prst="rect">
            <a:avLst/>
          </a:prstGeom>
          <a:noFill/>
        </p:spPr>
        <p:txBody>
          <a:bodyPr wrap="square" rtlCol="0">
            <a:spAutoFit/>
          </a:bodyPr>
          <a:lstStyle/>
          <a:p>
            <a:r>
              <a:rPr lang="en-US" sz="2400" b="1" dirty="0" smtClean="0"/>
              <a:t>Risk Assessment of your Facility</a:t>
            </a:r>
            <a:endParaRPr lang="en-US" sz="2400" b="1" dirty="0"/>
          </a:p>
        </p:txBody>
      </p:sp>
      <p:sp>
        <p:nvSpPr>
          <p:cNvPr id="5" name="TextBox 4"/>
          <p:cNvSpPr txBox="1"/>
          <p:nvPr/>
        </p:nvSpPr>
        <p:spPr>
          <a:xfrm>
            <a:off x="1908175" y="1600200"/>
            <a:ext cx="677862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Threat Assessment Task Force (TATF) can:</a:t>
            </a:r>
          </a:p>
          <a:p>
            <a:pPr marL="1200150" lvl="2" indent="-285750">
              <a:buFont typeface="Arial" panose="020B0604020202020204" pitchFamily="34" charset="0"/>
              <a:buChar char="•"/>
            </a:pPr>
            <a:r>
              <a:rPr lang="en-US" sz="2400" dirty="0" smtClean="0"/>
              <a:t>Be a Part of Your Emergency Preparedness Plan</a:t>
            </a:r>
          </a:p>
          <a:p>
            <a:pPr marL="1200150" lvl="2" indent="-285750">
              <a:buFont typeface="Arial" panose="020B0604020202020204" pitchFamily="34" charset="0"/>
              <a:buChar char="•"/>
            </a:pPr>
            <a:r>
              <a:rPr lang="en-US" sz="2400" dirty="0" smtClean="0"/>
              <a:t>Assess your facility</a:t>
            </a:r>
          </a:p>
          <a:p>
            <a:pPr marL="1200150" lvl="2" indent="-285750">
              <a:buFont typeface="Arial" panose="020B0604020202020204" pitchFamily="34" charset="0"/>
              <a:buChar char="•"/>
            </a:pPr>
            <a:r>
              <a:rPr lang="en-US" sz="2400" dirty="0" smtClean="0"/>
              <a:t>Help establish procedures</a:t>
            </a:r>
          </a:p>
          <a:p>
            <a:pPr marL="1200150" lvl="2" indent="-285750">
              <a:buFont typeface="Arial" panose="020B0604020202020204" pitchFamily="34" charset="0"/>
              <a:buChar char="•"/>
            </a:pPr>
            <a:r>
              <a:rPr lang="en-US" sz="2400" dirty="0" smtClean="0"/>
              <a:t>Work with law enforcement NOW, in advance</a:t>
            </a:r>
            <a:endParaRPr lang="en-US" sz="2400" dirty="0"/>
          </a:p>
        </p:txBody>
      </p:sp>
      <p:pic>
        <p:nvPicPr>
          <p:cNvPr id="2" name="Picture 1"/>
          <p:cNvPicPr>
            <a:picLocks noChangeAspect="1"/>
          </p:cNvPicPr>
          <p:nvPr/>
        </p:nvPicPr>
        <p:blipFill>
          <a:blip r:embed="rId4"/>
          <a:stretch>
            <a:fillRect/>
          </a:stretch>
        </p:blipFill>
        <p:spPr>
          <a:xfrm>
            <a:off x="457200" y="5638800"/>
            <a:ext cx="1042506" cy="823031"/>
          </a:xfrm>
          <a:prstGeom prst="rect">
            <a:avLst/>
          </a:prstGeom>
        </p:spPr>
      </p:pic>
    </p:spTree>
    <p:extLst>
      <p:ext uri="{BB962C8B-B14F-4D97-AF65-F5344CB8AC3E}">
        <p14:creationId xmlns:p14="http://schemas.microsoft.com/office/powerpoint/2010/main" val="369984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Nationally: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928743"/>
            <a:ext cx="2895600" cy="1813370"/>
          </a:xfrm>
          <a:prstGeom prst="rect">
            <a:avLst/>
          </a:prstGeom>
        </p:spPr>
      </p:pic>
      <p:pic>
        <p:nvPicPr>
          <p:cNvPr id="3" name="Picture 2"/>
          <p:cNvPicPr>
            <a:picLocks noChangeAspect="1"/>
          </p:cNvPicPr>
          <p:nvPr/>
        </p:nvPicPr>
        <p:blipFill>
          <a:blip r:embed="rId5"/>
          <a:stretch>
            <a:fillRect/>
          </a:stretch>
        </p:blipFill>
        <p:spPr>
          <a:xfrm>
            <a:off x="304800" y="5638800"/>
            <a:ext cx="1042506" cy="823031"/>
          </a:xfrm>
          <a:prstGeom prst="rect">
            <a:avLst/>
          </a:prstGeom>
        </p:spPr>
      </p:pic>
    </p:spTree>
    <p:extLst>
      <p:ext uri="{BB962C8B-B14F-4D97-AF65-F5344CB8AC3E}">
        <p14:creationId xmlns:p14="http://schemas.microsoft.com/office/powerpoint/2010/main" val="4278133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marL="0" indent="0">
              <a:buNone/>
            </a:pPr>
            <a:r>
              <a:rPr lang="en-US" dirty="0" smtClean="0">
                <a:solidFill>
                  <a:srgbClr val="FF0000"/>
                </a:solidFill>
              </a:rPr>
              <a:t>Other Things We Can Do</a:t>
            </a:r>
            <a:endParaRPr lang="en-US" dirty="0">
              <a:solidFill>
                <a:srgbClr val="FF0000"/>
              </a:solidFill>
            </a:endParaRPr>
          </a:p>
        </p:txBody>
      </p:sp>
      <p:sp>
        <p:nvSpPr>
          <p:cNvPr id="5123" name="Rectangle 3"/>
          <p:cNvSpPr>
            <a:spLocks noGrp="1" noChangeArrowheads="1"/>
          </p:cNvSpPr>
          <p:nvPr>
            <p:ph type="body" idx="1"/>
          </p:nvPr>
        </p:nvSpPr>
        <p:spPr>
          <a:xfrm>
            <a:off x="1908175" y="909638"/>
            <a:ext cx="7056438" cy="5832475"/>
          </a:xfrm>
        </p:spPr>
        <p:txBody>
          <a:bodyPr/>
          <a:lstStyle/>
          <a:p>
            <a:pPr marL="0" indent="0">
              <a:buNone/>
            </a:pPr>
            <a:r>
              <a:rPr lang="en-US" sz="2000" dirty="0" smtClean="0">
                <a:solidFill>
                  <a:srgbClr val="000000"/>
                </a:solidFill>
              </a:rPr>
              <a:t> </a:t>
            </a:r>
          </a:p>
        </p:txBody>
      </p:sp>
      <p:sp>
        <p:nvSpPr>
          <p:cNvPr id="4" name="TextBox 3"/>
          <p:cNvSpPr txBox="1"/>
          <p:nvPr/>
        </p:nvSpPr>
        <p:spPr>
          <a:xfrm>
            <a:off x="1908174" y="1066800"/>
            <a:ext cx="6092826" cy="461665"/>
          </a:xfrm>
          <a:prstGeom prst="rect">
            <a:avLst/>
          </a:prstGeom>
          <a:noFill/>
        </p:spPr>
        <p:txBody>
          <a:bodyPr wrap="square" rtlCol="0">
            <a:spAutoFit/>
          </a:bodyPr>
          <a:lstStyle/>
          <a:p>
            <a:r>
              <a:rPr lang="en-US" sz="2400" b="1" dirty="0" smtClean="0"/>
              <a:t>Risk Assessment of your Facility</a:t>
            </a:r>
            <a:endParaRPr lang="en-US" sz="2400" b="1" dirty="0"/>
          </a:p>
        </p:txBody>
      </p:sp>
      <p:sp>
        <p:nvSpPr>
          <p:cNvPr id="5" name="TextBox 4"/>
          <p:cNvSpPr txBox="1"/>
          <p:nvPr/>
        </p:nvSpPr>
        <p:spPr>
          <a:xfrm>
            <a:off x="2047081" y="1758652"/>
            <a:ext cx="6778625" cy="3924151"/>
          </a:xfrm>
          <a:prstGeom prst="rect">
            <a:avLst/>
          </a:prstGeom>
          <a:noFill/>
        </p:spPr>
        <p:txBody>
          <a:bodyPr wrap="square" rtlCol="0">
            <a:spAutoFit/>
          </a:bodyPr>
          <a:lstStyle/>
          <a:p>
            <a:r>
              <a:rPr lang="en-US" sz="3200" dirty="0" smtClean="0"/>
              <a:t>A Word About Restraining Orders – </a:t>
            </a:r>
          </a:p>
          <a:p>
            <a:endParaRPr lang="en-US" sz="900" dirty="0"/>
          </a:p>
          <a:p>
            <a:r>
              <a:rPr lang="en-US" sz="1600" dirty="0" smtClean="0"/>
              <a:t>The </a:t>
            </a:r>
            <a:r>
              <a:rPr lang="en-US" sz="1600" dirty="0" smtClean="0"/>
              <a:t>survivor </a:t>
            </a:r>
            <a:r>
              <a:rPr lang="en-US" sz="1600" dirty="0" smtClean="0"/>
              <a:t>may or may not want a restraining order.  It may be helpful or not, in some cases it exacerbates the situation.  I don’t recommend employers inserting their opinion. </a:t>
            </a:r>
          </a:p>
          <a:p>
            <a:endParaRPr lang="en-US" sz="1600" dirty="0" smtClean="0"/>
          </a:p>
          <a:p>
            <a:r>
              <a:rPr lang="en-US" sz="1600" dirty="0" smtClean="0"/>
              <a:t>The employer may consider a no trespass order, but use with extreme caution. The angry partner may turn his emotions on the employer or other employees.  Use your </a:t>
            </a:r>
            <a:r>
              <a:rPr lang="en-US" sz="1600" dirty="0" smtClean="0"/>
              <a:t>Task Force </a:t>
            </a:r>
            <a:r>
              <a:rPr lang="en-US" sz="1600" dirty="0" smtClean="0"/>
              <a:t>and input from law enforcement to determine what to do.</a:t>
            </a:r>
          </a:p>
          <a:p>
            <a:endParaRPr lang="en-US" sz="1600" dirty="0"/>
          </a:p>
          <a:p>
            <a:r>
              <a:rPr lang="en-US" sz="1600" dirty="0" smtClean="0"/>
              <a:t>Consider this:  If a person is willing to come onto your property and kill his or her domestic partner, do your REALLY think a piece of paper stating that he will get fined if he enters </a:t>
            </a:r>
            <a:r>
              <a:rPr lang="en-US" sz="1600" dirty="0" smtClean="0"/>
              <a:t>your </a:t>
            </a:r>
            <a:r>
              <a:rPr lang="en-US" sz="1600" dirty="0" smtClean="0"/>
              <a:t>property will be enough of a deterrent?</a:t>
            </a:r>
            <a:endParaRPr lang="en-US" sz="1600" dirty="0"/>
          </a:p>
        </p:txBody>
      </p:sp>
      <p:pic>
        <p:nvPicPr>
          <p:cNvPr id="2" name="Picture 1"/>
          <p:cNvPicPr>
            <a:picLocks noChangeAspect="1"/>
          </p:cNvPicPr>
          <p:nvPr/>
        </p:nvPicPr>
        <p:blipFill>
          <a:blip r:embed="rId4"/>
          <a:stretch>
            <a:fillRect/>
          </a:stretch>
        </p:blipFill>
        <p:spPr>
          <a:xfrm>
            <a:off x="307840" y="5638800"/>
            <a:ext cx="1042506" cy="823031"/>
          </a:xfrm>
          <a:prstGeom prst="rect">
            <a:avLst/>
          </a:prstGeom>
        </p:spPr>
      </p:pic>
    </p:spTree>
    <p:extLst>
      <p:ext uri="{BB962C8B-B14F-4D97-AF65-F5344CB8AC3E}">
        <p14:creationId xmlns:p14="http://schemas.microsoft.com/office/powerpoint/2010/main" val="3032213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p:txBody>
          <a:bodyPr/>
          <a:lstStyle/>
          <a:p>
            <a:r>
              <a:rPr lang="en-US" sz="2400" dirty="0" smtClean="0"/>
              <a:t>Educate your Employer about information in these slides</a:t>
            </a:r>
          </a:p>
          <a:p>
            <a:r>
              <a:rPr lang="en-US" sz="2400" dirty="0" smtClean="0"/>
              <a:t>Find </a:t>
            </a:r>
            <a:r>
              <a:rPr lang="en-US" sz="2400" dirty="0" smtClean="0"/>
              <a:t>out where local shelters are in your area and offer help and donations</a:t>
            </a:r>
          </a:p>
          <a:p>
            <a:r>
              <a:rPr lang="en-US" sz="2400" dirty="0" smtClean="0"/>
              <a:t>Go to this website to find out more resources regarding helping survivors with </a:t>
            </a:r>
            <a:r>
              <a:rPr lang="en-US" sz="2400" dirty="0"/>
              <a:t>domestic violence:  </a:t>
            </a:r>
            <a:r>
              <a:rPr lang="en-US" sz="2400" dirty="0">
                <a:solidFill>
                  <a:srgbClr val="00B0F0"/>
                </a:solidFill>
                <a:hlinkClick r:id="rId2"/>
              </a:rPr>
              <a:t>http://</a:t>
            </a:r>
            <a:r>
              <a:rPr lang="en-US" sz="2400" dirty="0" smtClean="0">
                <a:solidFill>
                  <a:srgbClr val="00B0F0"/>
                </a:solidFill>
                <a:hlinkClick r:id="rId2"/>
              </a:rPr>
              <a:t>www.llr.state.sc.us/AboutUs/MediaCenter/index.asp?file=stand_against_domestic_violence.htm</a:t>
            </a:r>
            <a:endParaRPr lang="en-US" sz="2400" dirty="0" smtClean="0">
              <a:solidFill>
                <a:srgbClr val="00B0F0"/>
              </a:solidFill>
            </a:endParaRPr>
          </a:p>
          <a:p>
            <a:r>
              <a:rPr lang="en-US" sz="2400" dirty="0" smtClean="0"/>
              <a:t>The above website, as well as sc.shrm.org, will be posting a sample policy in the near future that your employer can take, edit and use for your workplace.</a:t>
            </a:r>
          </a:p>
          <a:p>
            <a:endParaRPr lang="en-US" sz="2400" dirty="0"/>
          </a:p>
          <a:p>
            <a:endParaRPr lang="en-US" sz="2400" dirty="0" smtClean="0"/>
          </a:p>
        </p:txBody>
      </p:sp>
    </p:spTree>
    <p:extLst>
      <p:ext uri="{BB962C8B-B14F-4D97-AF65-F5344CB8AC3E}">
        <p14:creationId xmlns:p14="http://schemas.microsoft.com/office/powerpoint/2010/main" val="1707751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211239"/>
            <a:ext cx="2133600" cy="914400"/>
          </a:xfrm>
        </p:spPr>
        <p:txBody>
          <a:bodyPr/>
          <a:lstStyle/>
          <a:p>
            <a:pPr marL="0" indent="0">
              <a:buNone/>
            </a:pPr>
            <a:r>
              <a:rPr lang="en-US" b="1" dirty="0" smtClean="0">
                <a:solidFill>
                  <a:srgbClr val="FF0000"/>
                </a:solidFill>
              </a:rPr>
              <a:t>Thank You!</a:t>
            </a:r>
            <a:endParaRPr lang="en-US" b="1" dirty="0">
              <a:solidFill>
                <a:srgbClr val="FF0000"/>
              </a:solidFill>
            </a:endParaRPr>
          </a:p>
        </p:txBody>
      </p:sp>
      <p:pic>
        <p:nvPicPr>
          <p:cNvPr id="2" name="Picture 1"/>
          <p:cNvPicPr>
            <a:picLocks noChangeAspect="1"/>
          </p:cNvPicPr>
          <p:nvPr/>
        </p:nvPicPr>
        <p:blipFill>
          <a:blip r:embed="rId2"/>
          <a:stretch>
            <a:fillRect/>
          </a:stretch>
        </p:blipFill>
        <p:spPr>
          <a:xfrm>
            <a:off x="4235916" y="4499878"/>
            <a:ext cx="634067" cy="500579"/>
          </a:xfrm>
          <a:prstGeom prst="rect">
            <a:avLst/>
          </a:prstGeom>
        </p:spPr>
      </p:pic>
      <p:sp>
        <p:nvSpPr>
          <p:cNvPr id="4" name="TextBox 3"/>
          <p:cNvSpPr txBox="1"/>
          <p:nvPr/>
        </p:nvSpPr>
        <p:spPr>
          <a:xfrm>
            <a:off x="2133600" y="4565857"/>
            <a:ext cx="4838700" cy="1938992"/>
          </a:xfrm>
          <a:prstGeom prst="rect">
            <a:avLst/>
          </a:prstGeom>
          <a:noFill/>
        </p:spPr>
        <p:txBody>
          <a:bodyPr wrap="square" rtlCol="0">
            <a:spAutoFit/>
          </a:bodyPr>
          <a:lstStyle/>
          <a:p>
            <a:pPr algn="ctr"/>
            <a:endParaRPr lang="en-US" sz="1200" dirty="0" smtClean="0">
              <a:solidFill>
                <a:srgbClr val="0070C0"/>
              </a:solidFill>
            </a:endParaRPr>
          </a:p>
          <a:p>
            <a:pPr algn="ctr"/>
            <a:endParaRPr lang="en-US" sz="1200" dirty="0" smtClean="0">
              <a:solidFill>
                <a:srgbClr val="0070C0"/>
              </a:solidFill>
            </a:endParaRPr>
          </a:p>
          <a:p>
            <a:pPr algn="ctr"/>
            <a:endParaRPr lang="en-US" sz="1200" dirty="0">
              <a:solidFill>
                <a:srgbClr val="0070C0"/>
              </a:solidFill>
            </a:endParaRPr>
          </a:p>
          <a:p>
            <a:pPr algn="ctr"/>
            <a:r>
              <a:rPr lang="en-US" sz="1200" dirty="0" smtClean="0">
                <a:solidFill>
                  <a:srgbClr val="0070C0"/>
                </a:solidFill>
              </a:rPr>
              <a:t>Created by</a:t>
            </a:r>
          </a:p>
          <a:p>
            <a:pPr algn="ctr"/>
            <a:r>
              <a:rPr lang="en-US" sz="1200" dirty="0" smtClean="0">
                <a:solidFill>
                  <a:srgbClr val="0070C0"/>
                </a:solidFill>
              </a:rPr>
              <a:t>Sharon </a:t>
            </a:r>
            <a:r>
              <a:rPr lang="en-US" sz="1200" dirty="0" smtClean="0">
                <a:solidFill>
                  <a:srgbClr val="0070C0"/>
                </a:solidFill>
              </a:rPr>
              <a:t>L. Sellers, SHRM-SCP, SPHR, GPHR</a:t>
            </a:r>
          </a:p>
          <a:p>
            <a:pPr algn="ctr"/>
            <a:r>
              <a:rPr lang="en-US" sz="1200" dirty="0" smtClean="0">
                <a:solidFill>
                  <a:srgbClr val="0070C0"/>
                </a:solidFill>
                <a:hlinkClick r:id="rId3"/>
              </a:rPr>
              <a:t>Sharon.sellers@consultsls.com</a:t>
            </a:r>
            <a:endParaRPr lang="en-US" sz="1200" dirty="0" smtClean="0">
              <a:solidFill>
                <a:srgbClr val="0070C0"/>
              </a:solidFill>
            </a:endParaRPr>
          </a:p>
          <a:p>
            <a:pPr algn="ctr"/>
            <a:r>
              <a:rPr lang="en-US" sz="1200" dirty="0" smtClean="0">
                <a:solidFill>
                  <a:srgbClr val="0070C0"/>
                </a:solidFill>
                <a:hlinkClick r:id="rId4"/>
              </a:rPr>
              <a:t>www.consultsls.com</a:t>
            </a:r>
            <a:endParaRPr lang="en-US" sz="1200" dirty="0">
              <a:solidFill>
                <a:srgbClr val="0070C0"/>
              </a:solidFill>
            </a:endParaRPr>
          </a:p>
          <a:p>
            <a:pPr algn="ctr"/>
            <a:r>
              <a:rPr lang="en-US" sz="1200" dirty="0" smtClean="0">
                <a:solidFill>
                  <a:srgbClr val="0070C0"/>
                </a:solidFill>
              </a:rPr>
              <a:t>843.819.5129</a:t>
            </a:r>
          </a:p>
          <a:p>
            <a:pPr algn="ctr"/>
            <a:r>
              <a:rPr lang="en-US" sz="1200" dirty="0" smtClean="0">
                <a:solidFill>
                  <a:srgbClr val="0070C0"/>
                </a:solidFill>
              </a:rPr>
              <a:t>Twitter:  @</a:t>
            </a:r>
            <a:r>
              <a:rPr lang="en-US" sz="1200" dirty="0" err="1" smtClean="0">
                <a:solidFill>
                  <a:srgbClr val="0070C0"/>
                </a:solidFill>
              </a:rPr>
              <a:t>sellersHR</a:t>
            </a:r>
            <a:endParaRPr lang="en-US" sz="1200" dirty="0" smtClean="0">
              <a:solidFill>
                <a:srgbClr val="0070C0"/>
              </a:solidFill>
            </a:endParaRPr>
          </a:p>
          <a:p>
            <a:pPr algn="ctr"/>
            <a:endParaRPr lang="en-US" sz="1200" dirty="0">
              <a:solidFill>
                <a:srgbClr val="0070C0"/>
              </a:solidFill>
            </a:endParaRPr>
          </a:p>
        </p:txBody>
      </p:sp>
      <p:pic>
        <p:nvPicPr>
          <p:cNvPr id="5" name="Picture 4"/>
          <p:cNvPicPr>
            <a:picLocks noChangeAspect="1"/>
          </p:cNvPicPr>
          <p:nvPr/>
        </p:nvPicPr>
        <p:blipFill>
          <a:blip r:embed="rId5"/>
          <a:stretch>
            <a:fillRect/>
          </a:stretch>
        </p:blipFill>
        <p:spPr>
          <a:xfrm>
            <a:off x="3706416" y="1905000"/>
            <a:ext cx="1578767" cy="1588053"/>
          </a:xfrm>
          <a:prstGeom prst="rect">
            <a:avLst/>
          </a:prstGeom>
        </p:spPr>
      </p:pic>
      <p:sp>
        <p:nvSpPr>
          <p:cNvPr id="6" name="TextBox 5"/>
          <p:cNvSpPr txBox="1"/>
          <p:nvPr/>
        </p:nvSpPr>
        <p:spPr>
          <a:xfrm>
            <a:off x="3657600" y="3810000"/>
            <a:ext cx="1676400" cy="381000"/>
          </a:xfrm>
          <a:prstGeom prst="rect">
            <a:avLst/>
          </a:prstGeom>
          <a:noFill/>
        </p:spPr>
        <p:txBody>
          <a:bodyPr wrap="square" rtlCol="0">
            <a:spAutoFit/>
          </a:bodyPr>
          <a:lstStyle/>
          <a:p>
            <a:pPr algn="ctr"/>
            <a:r>
              <a:rPr lang="en-US" dirty="0">
                <a:solidFill>
                  <a:schemeClr val="accent3">
                    <a:lumMod val="95000"/>
                  </a:schemeClr>
                </a:solidFill>
              </a:rPr>
              <a:t>s</a:t>
            </a:r>
            <a:r>
              <a:rPr lang="en-US" dirty="0" smtClean="0">
                <a:solidFill>
                  <a:schemeClr val="accent3">
                    <a:lumMod val="95000"/>
                  </a:schemeClr>
                </a:solidFill>
              </a:rPr>
              <a:t>c.shrm.org</a:t>
            </a:r>
            <a:endParaRPr lang="en-US" dirty="0">
              <a:solidFill>
                <a:schemeClr val="accent3">
                  <a:lumMod val="95000"/>
                </a:schemeClr>
              </a:solidFill>
            </a:endParaRPr>
          </a:p>
        </p:txBody>
      </p:sp>
    </p:spTree>
    <p:extLst>
      <p:ext uri="{BB962C8B-B14F-4D97-AF65-F5344CB8AC3E}">
        <p14:creationId xmlns:p14="http://schemas.microsoft.com/office/powerpoint/2010/main" val="3326569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Nationally:</a:t>
            </a:r>
          </a:p>
          <a:p>
            <a:r>
              <a:rPr lang="en-US" sz="2000" dirty="0" smtClean="0">
                <a:solidFill>
                  <a:srgbClr val="000000"/>
                </a:solidFill>
              </a:rPr>
              <a:t>Each year, Domestic Violence results in an estimated 1200 deaths and 2 million injuries to women; An estimated 600,000 injuries to men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928743"/>
            <a:ext cx="2895600" cy="1813370"/>
          </a:xfrm>
          <a:prstGeom prst="rect">
            <a:avLst/>
          </a:prstGeom>
        </p:spPr>
      </p:pic>
      <p:pic>
        <p:nvPicPr>
          <p:cNvPr id="3" name="Picture 2"/>
          <p:cNvPicPr>
            <a:picLocks noChangeAspect="1"/>
          </p:cNvPicPr>
          <p:nvPr/>
        </p:nvPicPr>
        <p:blipFill>
          <a:blip r:embed="rId5"/>
          <a:stretch>
            <a:fillRect/>
          </a:stretch>
        </p:blipFill>
        <p:spPr>
          <a:xfrm>
            <a:off x="228600" y="5715000"/>
            <a:ext cx="1042506" cy="823031"/>
          </a:xfrm>
          <a:prstGeom prst="rect">
            <a:avLst/>
          </a:prstGeom>
        </p:spPr>
      </p:pic>
    </p:spTree>
    <p:extLst>
      <p:ext uri="{BB962C8B-B14F-4D97-AF65-F5344CB8AC3E}">
        <p14:creationId xmlns:p14="http://schemas.microsoft.com/office/powerpoint/2010/main" val="1293551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Nationally:</a:t>
            </a:r>
          </a:p>
          <a:p>
            <a:r>
              <a:rPr lang="en-US" sz="2000" dirty="0" smtClean="0">
                <a:solidFill>
                  <a:srgbClr val="000000"/>
                </a:solidFill>
              </a:rPr>
              <a:t>Each year, Domestic Violence results in an estimated 1200 deaths and 2 million injuries to women; An estimated 600,000 injuries to men</a:t>
            </a:r>
          </a:p>
          <a:p>
            <a:r>
              <a:rPr lang="en-US" sz="2000" dirty="0" smtClean="0">
                <a:solidFill>
                  <a:srgbClr val="000000"/>
                </a:solidFill>
              </a:rPr>
              <a:t>Acts of domestic violence occur every 15 seconds in the U.S. (240 during this presentation)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928743"/>
            <a:ext cx="2895600" cy="1813370"/>
          </a:xfrm>
          <a:prstGeom prst="rect">
            <a:avLst/>
          </a:prstGeom>
        </p:spPr>
      </p:pic>
      <p:pic>
        <p:nvPicPr>
          <p:cNvPr id="3" name="Picture 2"/>
          <p:cNvPicPr>
            <a:picLocks noChangeAspect="1"/>
          </p:cNvPicPr>
          <p:nvPr/>
        </p:nvPicPr>
        <p:blipFill>
          <a:blip r:embed="rId5"/>
          <a:stretch>
            <a:fillRect/>
          </a:stretch>
        </p:blipFill>
        <p:spPr>
          <a:xfrm>
            <a:off x="228600" y="5638800"/>
            <a:ext cx="1042506" cy="823031"/>
          </a:xfrm>
          <a:prstGeom prst="rect">
            <a:avLst/>
          </a:prstGeom>
        </p:spPr>
      </p:pic>
    </p:spTree>
    <p:extLst>
      <p:ext uri="{BB962C8B-B14F-4D97-AF65-F5344CB8AC3E}">
        <p14:creationId xmlns:p14="http://schemas.microsoft.com/office/powerpoint/2010/main" val="37917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Nationally:</a:t>
            </a:r>
          </a:p>
          <a:p>
            <a:r>
              <a:rPr lang="en-US" sz="2000" dirty="0" smtClean="0">
                <a:solidFill>
                  <a:srgbClr val="000000"/>
                </a:solidFill>
              </a:rPr>
              <a:t>Each year, Domestic Violence results in an estimated 1200 deaths and 2 million injuries to women; An estimated 600,000 injuries to men</a:t>
            </a:r>
          </a:p>
          <a:p>
            <a:r>
              <a:rPr lang="en-US" sz="2000" dirty="0" smtClean="0">
                <a:solidFill>
                  <a:srgbClr val="000000"/>
                </a:solidFill>
              </a:rPr>
              <a:t>Acts of domestic violence occur every 15 seconds in the U.S. (240 during this presentation)</a:t>
            </a:r>
          </a:p>
          <a:p>
            <a:r>
              <a:rPr lang="en-US" sz="2000" dirty="0" smtClean="0">
                <a:solidFill>
                  <a:srgbClr val="000000"/>
                </a:solidFill>
              </a:rPr>
              <a:t>85% of spousal assaults are committed by men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928743"/>
            <a:ext cx="2895600" cy="1813370"/>
          </a:xfrm>
          <a:prstGeom prst="rect">
            <a:avLst/>
          </a:prstGeom>
        </p:spPr>
      </p:pic>
      <p:pic>
        <p:nvPicPr>
          <p:cNvPr id="3" name="Picture 2"/>
          <p:cNvPicPr>
            <a:picLocks noChangeAspect="1"/>
          </p:cNvPicPr>
          <p:nvPr/>
        </p:nvPicPr>
        <p:blipFill>
          <a:blip r:embed="rId5"/>
          <a:stretch>
            <a:fillRect/>
          </a:stretch>
        </p:blipFill>
        <p:spPr>
          <a:xfrm>
            <a:off x="228600" y="5715000"/>
            <a:ext cx="1042506" cy="823031"/>
          </a:xfrm>
          <a:prstGeom prst="rect">
            <a:avLst/>
          </a:prstGeom>
        </p:spPr>
      </p:pic>
    </p:spTree>
    <p:extLst>
      <p:ext uri="{BB962C8B-B14F-4D97-AF65-F5344CB8AC3E}">
        <p14:creationId xmlns:p14="http://schemas.microsoft.com/office/powerpoint/2010/main" val="269748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Nationally:</a:t>
            </a:r>
          </a:p>
          <a:p>
            <a:r>
              <a:rPr lang="en-US" sz="2000" dirty="0" smtClean="0">
                <a:solidFill>
                  <a:srgbClr val="000000"/>
                </a:solidFill>
              </a:rPr>
              <a:t>Each year, Domestic Violence results in an estimated 1200 deaths and 2 million injuries to women; An estimated 600,000 injuries to men</a:t>
            </a:r>
          </a:p>
          <a:p>
            <a:r>
              <a:rPr lang="en-US" sz="2000" dirty="0" smtClean="0">
                <a:solidFill>
                  <a:srgbClr val="000000"/>
                </a:solidFill>
              </a:rPr>
              <a:t>Acts of domestic violence occur every 15 seconds in the U.S. (240 during this presentation)</a:t>
            </a:r>
          </a:p>
          <a:p>
            <a:r>
              <a:rPr lang="en-US" sz="2000" dirty="0" smtClean="0">
                <a:solidFill>
                  <a:srgbClr val="000000"/>
                </a:solidFill>
              </a:rPr>
              <a:t>85% of spousal assaults are committed by men</a:t>
            </a:r>
          </a:p>
          <a:p>
            <a:r>
              <a:rPr lang="en-US" sz="2000" dirty="0">
                <a:solidFill>
                  <a:srgbClr val="000000"/>
                </a:solidFill>
              </a:rPr>
              <a:t>8 million workdays </a:t>
            </a:r>
            <a:r>
              <a:rPr lang="en-US" sz="2000" dirty="0" smtClean="0">
                <a:solidFill>
                  <a:srgbClr val="000000"/>
                </a:solidFill>
              </a:rPr>
              <a:t>are lost due to domestic violence every year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928743"/>
            <a:ext cx="2895600" cy="1813370"/>
          </a:xfrm>
          <a:prstGeom prst="rect">
            <a:avLst/>
          </a:prstGeom>
        </p:spPr>
      </p:pic>
      <p:pic>
        <p:nvPicPr>
          <p:cNvPr id="3" name="Picture 2"/>
          <p:cNvPicPr>
            <a:picLocks noChangeAspect="1"/>
          </p:cNvPicPr>
          <p:nvPr/>
        </p:nvPicPr>
        <p:blipFill>
          <a:blip r:embed="rId5"/>
          <a:stretch>
            <a:fillRect/>
          </a:stretch>
        </p:blipFill>
        <p:spPr>
          <a:xfrm>
            <a:off x="228600" y="5715000"/>
            <a:ext cx="1042506" cy="823031"/>
          </a:xfrm>
          <a:prstGeom prst="rect">
            <a:avLst/>
          </a:prstGeom>
        </p:spPr>
      </p:pic>
    </p:spTree>
    <p:extLst>
      <p:ext uri="{BB962C8B-B14F-4D97-AF65-F5344CB8AC3E}">
        <p14:creationId xmlns:p14="http://schemas.microsoft.com/office/powerpoint/2010/main" val="276597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7475"/>
            <a:ext cx="7056438" cy="719138"/>
          </a:xfrm>
        </p:spPr>
        <p:txBody>
          <a:bodyPr/>
          <a:lstStyle/>
          <a:p>
            <a:pPr eaLnBrk="1" hangingPunct="1"/>
            <a:r>
              <a:rPr lang="en-US" b="1" dirty="0" smtClean="0">
                <a:solidFill>
                  <a:srgbClr val="FF0000"/>
                </a:solidFill>
              </a:rPr>
              <a:t>What Are the Facts?</a:t>
            </a:r>
          </a:p>
        </p:txBody>
      </p:sp>
      <p:sp>
        <p:nvSpPr>
          <p:cNvPr id="5123" name="Rectangle 3"/>
          <p:cNvSpPr>
            <a:spLocks noGrp="1" noChangeArrowheads="1"/>
          </p:cNvSpPr>
          <p:nvPr>
            <p:ph type="body" idx="1"/>
          </p:nvPr>
        </p:nvSpPr>
        <p:spPr>
          <a:xfrm>
            <a:off x="1908175" y="909638"/>
            <a:ext cx="7056438" cy="5832475"/>
          </a:xfrm>
        </p:spPr>
        <p:txBody>
          <a:bodyPr/>
          <a:lstStyle/>
          <a:p>
            <a:pPr marL="0" indent="0" eaLnBrk="1" hangingPunct="1">
              <a:buNone/>
            </a:pPr>
            <a:r>
              <a:rPr lang="en-US" sz="2000" dirty="0" smtClean="0">
                <a:solidFill>
                  <a:srgbClr val="000000"/>
                </a:solidFill>
              </a:rPr>
              <a:t>Nationally:</a:t>
            </a:r>
          </a:p>
          <a:p>
            <a:r>
              <a:rPr lang="en-US" sz="2000" dirty="0" smtClean="0">
                <a:solidFill>
                  <a:srgbClr val="000000"/>
                </a:solidFill>
              </a:rPr>
              <a:t>Each year, Domestic Violence results in an estimated 1200 deaths and 2 million injuries to women; An estimated 600,000 injuries to men</a:t>
            </a:r>
          </a:p>
          <a:p>
            <a:r>
              <a:rPr lang="en-US" sz="2000" dirty="0" smtClean="0">
                <a:solidFill>
                  <a:srgbClr val="000000"/>
                </a:solidFill>
              </a:rPr>
              <a:t>Acts of domestic violence occur every 15 seconds in the U.S. (240 during this presentation)</a:t>
            </a:r>
          </a:p>
          <a:p>
            <a:r>
              <a:rPr lang="en-US" sz="2000" dirty="0" smtClean="0">
                <a:solidFill>
                  <a:srgbClr val="000000"/>
                </a:solidFill>
              </a:rPr>
              <a:t>85% of spousal assaults are committed by men</a:t>
            </a:r>
          </a:p>
          <a:p>
            <a:r>
              <a:rPr lang="en-US" sz="2000" dirty="0" smtClean="0">
                <a:solidFill>
                  <a:srgbClr val="000000"/>
                </a:solidFill>
              </a:rPr>
              <a:t>8 million workdays are lost due to domestic violence every year</a:t>
            </a:r>
          </a:p>
          <a:p>
            <a:r>
              <a:rPr lang="en-US" sz="2000" dirty="0" smtClean="0">
                <a:solidFill>
                  <a:srgbClr val="000000"/>
                </a:solidFill>
              </a:rPr>
              <a:t>The known cost of domestic violence exceeds $5.8 billion each year (only includes medical and mental health services, not lost wages)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928743"/>
            <a:ext cx="2895600" cy="1813370"/>
          </a:xfrm>
          <a:prstGeom prst="rect">
            <a:avLst/>
          </a:prstGeom>
        </p:spPr>
      </p:pic>
      <p:pic>
        <p:nvPicPr>
          <p:cNvPr id="3" name="Picture 2"/>
          <p:cNvPicPr>
            <a:picLocks noChangeAspect="1"/>
          </p:cNvPicPr>
          <p:nvPr/>
        </p:nvPicPr>
        <p:blipFill>
          <a:blip r:embed="rId5"/>
          <a:stretch>
            <a:fillRect/>
          </a:stretch>
        </p:blipFill>
        <p:spPr>
          <a:xfrm>
            <a:off x="152400" y="5835428"/>
            <a:ext cx="1042506" cy="823031"/>
          </a:xfrm>
          <a:prstGeom prst="rect">
            <a:avLst/>
          </a:prstGeom>
        </p:spPr>
      </p:pic>
    </p:spTree>
    <p:extLst>
      <p:ext uri="{BB962C8B-B14F-4D97-AF65-F5344CB8AC3E}">
        <p14:creationId xmlns:p14="http://schemas.microsoft.com/office/powerpoint/2010/main" val="1920800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492</TotalTime>
  <Words>3796</Words>
  <Application>Microsoft Office PowerPoint</Application>
  <PresentationFormat>On-screen Show (4:3)</PresentationFormat>
  <Paragraphs>292</Paragraphs>
  <Slides>42</Slides>
  <Notes>37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굴림</vt:lpstr>
      <vt:lpstr>Algerian</vt:lpstr>
      <vt:lpstr>Arial</vt:lpstr>
      <vt:lpstr>Arial Black</vt:lpstr>
      <vt:lpstr>Calibri</vt:lpstr>
      <vt:lpstr>Calibri Light</vt:lpstr>
      <vt:lpstr>HelveticaNeue</vt:lpstr>
      <vt:lpstr>template</vt:lpstr>
      <vt:lpstr>1_Custom Design</vt:lpstr>
      <vt:lpstr>2_Custom Design</vt:lpstr>
      <vt:lpstr>Custom Design</vt:lpstr>
      <vt:lpstr>When Domestic Violence                    At Work</vt:lpstr>
      <vt:lpstr>About this program</vt:lpstr>
      <vt:lpstr> Agenda  </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What Are the Facts?</vt:lpstr>
      <vt:lpstr>PowerPoint Presentation</vt:lpstr>
      <vt:lpstr>What are the Types of Domestic Abuse?</vt:lpstr>
      <vt:lpstr>#whyIdidntleave #whyIstayed</vt:lpstr>
      <vt:lpstr>Domestic Violence Is a Cycle</vt:lpstr>
      <vt:lpstr>PowerPoint Presentation</vt:lpstr>
      <vt:lpstr>What does this Mean for the Workplace?</vt:lpstr>
      <vt:lpstr>What does this Mean for the Workplace?</vt:lpstr>
      <vt:lpstr>The Dress </vt:lpstr>
      <vt:lpstr>What Are Some Signs?</vt:lpstr>
      <vt:lpstr>PowerPoint Presentation</vt:lpstr>
      <vt:lpstr>What are Employers Required to Do?</vt:lpstr>
      <vt:lpstr>What are Employers Required to Do?</vt:lpstr>
      <vt:lpstr>What are Employers Required to Do?</vt:lpstr>
      <vt:lpstr>What are Employers Required to Do?</vt:lpstr>
      <vt:lpstr>What are Employers Required to Do?</vt:lpstr>
      <vt:lpstr>PowerPoint Presentation</vt:lpstr>
      <vt:lpstr>Other Things We Can Do</vt:lpstr>
      <vt:lpstr>Other Things We Can Do</vt:lpstr>
      <vt:lpstr>Other Things We Can Do</vt:lpstr>
      <vt:lpstr>Other Things We Can Do</vt:lpstr>
      <vt:lpstr>Other Things We Can Do</vt:lpstr>
      <vt:lpstr>Other Things We Can Do</vt:lpstr>
      <vt:lpstr>What Can You Do?</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Domestic Violence                    At Work</dc:title>
  <dc:creator>sharon sellers</dc:creator>
  <cp:lastModifiedBy>sharon sellers</cp:lastModifiedBy>
  <cp:revision>9</cp:revision>
  <dcterms:created xsi:type="dcterms:W3CDTF">2015-03-10T18:42:23Z</dcterms:created>
  <dcterms:modified xsi:type="dcterms:W3CDTF">2016-02-02T22:10:50Z</dcterms:modified>
</cp:coreProperties>
</file>